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301"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2" r:id="rId31"/>
    <p:sldId id="293" r:id="rId32"/>
    <p:sldId id="294" r:id="rId33"/>
    <p:sldId id="295" r:id="rId34"/>
    <p:sldId id="296" r:id="rId35"/>
    <p:sldId id="297" r:id="rId36"/>
    <p:sldId id="291" r:id="rId37"/>
    <p:sldId id="290" r:id="rId38"/>
    <p:sldId id="289" r:id="rId39"/>
    <p:sldId id="288" r:id="rId40"/>
    <p:sldId id="30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1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falih Alhasani" userId="f95ee644c493b01f" providerId="LiveId" clId="{45010D38-0F9F-4C3E-9F9B-1F3C4B23C98F}"/>
    <pc:docChg chg="undo custSel addSld delSld modSld">
      <pc:chgData name="drfalih Alhasani" userId="f95ee644c493b01f" providerId="LiveId" clId="{45010D38-0F9F-4C3E-9F9B-1F3C4B23C98F}" dt="2022-09-08T20:11:46.134" v="282" actId="1076"/>
      <pc:docMkLst>
        <pc:docMk/>
      </pc:docMkLst>
      <pc:sldChg chg="addSp modSp new del mod">
        <pc:chgData name="drfalih Alhasani" userId="f95ee644c493b01f" providerId="LiveId" clId="{45010D38-0F9F-4C3E-9F9B-1F3C4B23C98F}" dt="2022-09-08T20:09:55.019" v="269" actId="47"/>
        <pc:sldMkLst>
          <pc:docMk/>
          <pc:sldMk cId="2805636985" sldId="256"/>
        </pc:sldMkLst>
        <pc:picChg chg="add mod modCrop">
          <ac:chgData name="drfalih Alhasani" userId="f95ee644c493b01f" providerId="LiveId" clId="{45010D38-0F9F-4C3E-9F9B-1F3C4B23C98F}" dt="2022-09-08T19:59:11.694" v="126" actId="1076"/>
          <ac:picMkLst>
            <pc:docMk/>
            <pc:sldMk cId="2805636985" sldId="256"/>
            <ac:picMk id="3" creationId="{6B810231-3965-A633-B4D4-217049269212}"/>
          </ac:picMkLst>
        </pc:picChg>
      </pc:sldChg>
      <pc:sldChg chg="new del">
        <pc:chgData name="drfalih Alhasani" userId="f95ee644c493b01f" providerId="LiveId" clId="{45010D38-0F9F-4C3E-9F9B-1F3C4B23C98F}" dt="2022-09-08T19:55:14.295" v="1" actId="680"/>
        <pc:sldMkLst>
          <pc:docMk/>
          <pc:sldMk cId="3398110625" sldId="256"/>
        </pc:sldMkLst>
      </pc:sldChg>
      <pc:sldChg chg="addSp delSp modSp add mod">
        <pc:chgData name="drfalih Alhasani" userId="f95ee644c493b01f" providerId="LiveId" clId="{45010D38-0F9F-4C3E-9F9B-1F3C4B23C98F}" dt="2022-09-08T20:11:46.134" v="282" actId="1076"/>
        <pc:sldMkLst>
          <pc:docMk/>
          <pc:sldMk cId="2416385584" sldId="257"/>
        </pc:sldMkLst>
        <pc:spChg chg="mod">
          <ac:chgData name="drfalih Alhasani" userId="f95ee644c493b01f" providerId="LiveId" clId="{45010D38-0F9F-4C3E-9F9B-1F3C4B23C98F}" dt="2022-09-08T20:02:07.249" v="129" actId="207"/>
          <ac:spMkLst>
            <pc:docMk/>
            <pc:sldMk cId="2416385584" sldId="257"/>
            <ac:spMk id="7" creationId="{00000000-0000-0000-0000-000000000000}"/>
          </ac:spMkLst>
        </pc:spChg>
        <pc:spChg chg="mod">
          <ac:chgData name="drfalih Alhasani" userId="f95ee644c493b01f" providerId="LiveId" clId="{45010D38-0F9F-4C3E-9F9B-1F3C4B23C98F}" dt="2022-09-08T20:09:26.718" v="266" actId="14100"/>
          <ac:spMkLst>
            <pc:docMk/>
            <pc:sldMk cId="2416385584" sldId="257"/>
            <ac:spMk id="9" creationId="{00000000-0000-0000-0000-000000000000}"/>
          </ac:spMkLst>
        </pc:spChg>
        <pc:spChg chg="mod">
          <ac:chgData name="drfalih Alhasani" userId="f95ee644c493b01f" providerId="LiveId" clId="{45010D38-0F9F-4C3E-9F9B-1F3C4B23C98F}" dt="2022-09-08T20:03:28.497" v="140" actId="20577"/>
          <ac:spMkLst>
            <pc:docMk/>
            <pc:sldMk cId="2416385584" sldId="257"/>
            <ac:spMk id="13" creationId="{00000000-0000-0000-0000-000000000000}"/>
          </ac:spMkLst>
        </pc:spChg>
        <pc:spChg chg="mod">
          <ac:chgData name="drfalih Alhasani" userId="f95ee644c493b01f" providerId="LiveId" clId="{45010D38-0F9F-4C3E-9F9B-1F3C4B23C98F}" dt="2022-09-08T20:09:45.247" v="268" actId="122"/>
          <ac:spMkLst>
            <pc:docMk/>
            <pc:sldMk cId="2416385584" sldId="257"/>
            <ac:spMk id="37891" creationId="{00000000-0000-0000-0000-000000000000}"/>
          </ac:spMkLst>
        </pc:spChg>
        <pc:spChg chg="mod">
          <ac:chgData name="drfalih Alhasani" userId="f95ee644c493b01f" providerId="LiveId" clId="{45010D38-0F9F-4C3E-9F9B-1F3C4B23C98F}" dt="2022-09-08T20:04:58.021" v="243" actId="20577"/>
          <ac:spMkLst>
            <pc:docMk/>
            <pc:sldMk cId="2416385584" sldId="257"/>
            <ac:spMk id="37894" creationId="{00000000-0000-0000-0000-000000000000}"/>
          </ac:spMkLst>
        </pc:spChg>
        <pc:picChg chg="add del mod">
          <ac:chgData name="drfalih Alhasani" userId="f95ee644c493b01f" providerId="LiveId" clId="{45010D38-0F9F-4C3E-9F9B-1F3C4B23C98F}" dt="2022-09-08T20:11:04.186" v="277" actId="478"/>
          <ac:picMkLst>
            <pc:docMk/>
            <pc:sldMk cId="2416385584" sldId="257"/>
            <ac:picMk id="2" creationId="{B7F31A71-D3A5-271B-F725-51D9F9740B96}"/>
          </ac:picMkLst>
        </pc:picChg>
        <pc:picChg chg="add mod modCrop">
          <ac:chgData name="drfalih Alhasani" userId="f95ee644c493b01f" providerId="LiveId" clId="{45010D38-0F9F-4C3E-9F9B-1F3C4B23C98F}" dt="2022-09-08T20:11:46.134" v="282" actId="1076"/>
          <ac:picMkLst>
            <pc:docMk/>
            <pc:sldMk cId="2416385584" sldId="257"/>
            <ac:picMk id="4" creationId="{9779CA7C-68AA-CCAF-FE0A-451743017CFD}"/>
          </ac:picMkLst>
        </pc:picChg>
        <pc:picChg chg="add mod">
          <ac:chgData name="drfalih Alhasani" userId="f95ee644c493b01f" providerId="LiveId" clId="{45010D38-0F9F-4C3E-9F9B-1F3C4B23C98F}" dt="2022-09-08T20:11:35.840" v="281" actId="1076"/>
          <ac:picMkLst>
            <pc:docMk/>
            <pc:sldMk cId="2416385584" sldId="257"/>
            <ac:picMk id="5" creationId="{85C1BA15-2481-1935-5FD8-DF6E86A74BFD}"/>
          </ac:picMkLst>
        </pc:picChg>
        <pc:picChg chg="del">
          <ac:chgData name="drfalih Alhasani" userId="f95ee644c493b01f" providerId="LiveId" clId="{45010D38-0F9F-4C3E-9F9B-1F3C4B23C98F}" dt="2022-09-08T20:02:37.695" v="132" actId="478"/>
          <ac:picMkLst>
            <pc:docMk/>
            <pc:sldMk cId="2416385584" sldId="257"/>
            <ac:picMk id="14" creationId="{00000000-0000-0000-0000-000000000000}"/>
          </ac:picMkLst>
        </pc:picChg>
        <pc:picChg chg="del">
          <ac:chgData name="drfalih Alhasani" userId="f95ee644c493b01f" providerId="LiveId" clId="{45010D38-0F9F-4C3E-9F9B-1F3C4B23C98F}" dt="2022-09-08T20:02:40.139" v="133" actId="478"/>
          <ac:picMkLst>
            <pc:docMk/>
            <pc:sldMk cId="2416385584" sldId="257"/>
            <ac:picMk id="1030" creationId="{00000000-0000-0000-0000-000000000000}"/>
          </ac:picMkLst>
        </pc:picChg>
      </pc:sldChg>
      <pc:sldChg chg="addSp delSp modSp add mod">
        <pc:chgData name="drfalih Alhasani" userId="f95ee644c493b01f" providerId="LiveId" clId="{45010D38-0F9F-4C3E-9F9B-1F3C4B23C98F}" dt="2022-09-08T20:11:18.581" v="279" actId="27309"/>
        <pc:sldMkLst>
          <pc:docMk/>
          <pc:sldMk cId="3978006401" sldId="258"/>
        </pc:sldMkLst>
        <pc:spChg chg="del">
          <ac:chgData name="drfalih Alhasani" userId="f95ee644c493b01f" providerId="LiveId" clId="{45010D38-0F9F-4C3E-9F9B-1F3C4B23C98F}" dt="2022-09-08T20:10:18.785" v="272" actId="478"/>
          <ac:spMkLst>
            <pc:docMk/>
            <pc:sldMk cId="3978006401" sldId="258"/>
            <ac:spMk id="11" creationId="{00000000-0000-0000-0000-000000000000}"/>
          </ac:spMkLst>
        </pc:spChg>
        <pc:spChg chg="del">
          <ac:chgData name="drfalih Alhasani" userId="f95ee644c493b01f" providerId="LiveId" clId="{45010D38-0F9F-4C3E-9F9B-1F3C4B23C98F}" dt="2022-09-08T20:10:21.742" v="273" actId="478"/>
          <ac:spMkLst>
            <pc:docMk/>
            <pc:sldMk cId="3978006401" sldId="258"/>
            <ac:spMk id="13" creationId="{00000000-0000-0000-0000-000000000000}"/>
          </ac:spMkLst>
        </pc:spChg>
        <pc:spChg chg="mod">
          <ac:chgData name="drfalih Alhasani" userId="f95ee644c493b01f" providerId="LiveId" clId="{45010D38-0F9F-4C3E-9F9B-1F3C4B23C98F}" dt="2022-09-08T20:10:16.062" v="271" actId="20577"/>
          <ac:spMkLst>
            <pc:docMk/>
            <pc:sldMk cId="3978006401" sldId="258"/>
            <ac:spMk id="37894" creationId="{00000000-0000-0000-0000-000000000000}"/>
          </ac:spMkLst>
        </pc:spChg>
        <pc:graphicFrameChg chg="add del modGraphic">
          <ac:chgData name="drfalih Alhasani" userId="f95ee644c493b01f" providerId="LiveId" clId="{45010D38-0F9F-4C3E-9F9B-1F3C4B23C98F}" dt="2022-09-08T20:11:18.581" v="279" actId="27309"/>
          <ac:graphicFrameMkLst>
            <pc:docMk/>
            <pc:sldMk cId="3978006401" sldId="258"/>
            <ac:graphicFrameMk id="5" creationId="{C56CE31B-B525-D2BF-D785-42DA336168F2}"/>
          </ac:graphicFrameMkLst>
        </pc:graphicFrameChg>
        <pc:picChg chg="mod modCrop">
          <ac:chgData name="drfalih Alhasani" userId="f95ee644c493b01f" providerId="LiveId" clId="{45010D38-0F9F-4C3E-9F9B-1F3C4B23C98F}" dt="2022-09-08T20:10:44.197" v="275" actId="1076"/>
          <ac:picMkLst>
            <pc:docMk/>
            <pc:sldMk cId="3978006401" sldId="258"/>
            <ac:picMk id="2" creationId="{B7F31A71-D3A5-271B-F725-51D9F9740B96}"/>
          </ac:picMkLst>
        </pc:picChg>
        <pc:picChg chg="mod">
          <ac:chgData name="drfalih Alhasani" userId="f95ee644c493b01f" providerId="LiveId" clId="{45010D38-0F9F-4C3E-9F9B-1F3C4B23C98F}" dt="2022-09-08T20:10:51.975" v="276" actId="1076"/>
          <ac:picMkLst>
            <pc:docMk/>
            <pc:sldMk cId="3978006401" sldId="258"/>
            <ac:picMk id="4" creationId="{9779CA7C-68AA-CCAF-FE0A-451743017C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914BC-6B60-46F3-81C0-8AB26644ADEF}" type="datetimeFigureOut">
              <a:rPr lang="en-US" smtClean="0"/>
              <a:t>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949EA-88B6-473D-9945-E3270EC4AC0E}" type="slidenum">
              <a:rPr lang="en-US" smtClean="0"/>
              <a:t>‹#›</a:t>
            </a:fld>
            <a:endParaRPr lang="en-US"/>
          </a:p>
        </p:txBody>
      </p:sp>
    </p:spTree>
    <p:extLst>
      <p:ext uri="{BB962C8B-B14F-4D97-AF65-F5344CB8AC3E}">
        <p14:creationId xmlns:p14="http://schemas.microsoft.com/office/powerpoint/2010/main" val="313067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a:t>
            </a:fld>
            <a:endParaRPr lang="ar-SA">
              <a:solidFill>
                <a:srgbClr val="000000"/>
              </a:solidFill>
            </a:endParaRPr>
          </a:p>
        </p:txBody>
      </p:sp>
    </p:spTree>
    <p:extLst>
      <p:ext uri="{BB962C8B-B14F-4D97-AF65-F5344CB8AC3E}">
        <p14:creationId xmlns:p14="http://schemas.microsoft.com/office/powerpoint/2010/main" val="15545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10</a:t>
            </a:fld>
            <a:endParaRPr lang="ar-SA">
              <a:solidFill>
                <a:srgbClr val="000000"/>
              </a:solidFill>
            </a:endParaRPr>
          </a:p>
        </p:txBody>
      </p:sp>
    </p:spTree>
    <p:extLst>
      <p:ext uri="{BB962C8B-B14F-4D97-AF65-F5344CB8AC3E}">
        <p14:creationId xmlns:p14="http://schemas.microsoft.com/office/powerpoint/2010/main" val="223861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11</a:t>
            </a:fld>
            <a:endParaRPr lang="ar-SA">
              <a:solidFill>
                <a:srgbClr val="000000"/>
              </a:solidFill>
            </a:endParaRPr>
          </a:p>
        </p:txBody>
      </p:sp>
    </p:spTree>
    <p:extLst>
      <p:ext uri="{BB962C8B-B14F-4D97-AF65-F5344CB8AC3E}">
        <p14:creationId xmlns:p14="http://schemas.microsoft.com/office/powerpoint/2010/main" val="118686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12</a:t>
            </a:fld>
            <a:endParaRPr lang="ar-SA">
              <a:solidFill>
                <a:srgbClr val="000000"/>
              </a:solidFill>
            </a:endParaRPr>
          </a:p>
        </p:txBody>
      </p:sp>
    </p:spTree>
    <p:extLst>
      <p:ext uri="{BB962C8B-B14F-4D97-AF65-F5344CB8AC3E}">
        <p14:creationId xmlns:p14="http://schemas.microsoft.com/office/powerpoint/2010/main" val="259530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13</a:t>
            </a:fld>
            <a:endParaRPr lang="ar-SA">
              <a:solidFill>
                <a:srgbClr val="000000"/>
              </a:solidFill>
            </a:endParaRPr>
          </a:p>
        </p:txBody>
      </p:sp>
    </p:spTree>
    <p:extLst>
      <p:ext uri="{BB962C8B-B14F-4D97-AF65-F5344CB8AC3E}">
        <p14:creationId xmlns:p14="http://schemas.microsoft.com/office/powerpoint/2010/main" val="423823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14</a:t>
            </a:fld>
            <a:endParaRPr lang="ar-SA">
              <a:solidFill>
                <a:srgbClr val="000000"/>
              </a:solidFill>
            </a:endParaRPr>
          </a:p>
        </p:txBody>
      </p:sp>
    </p:spTree>
    <p:extLst>
      <p:ext uri="{BB962C8B-B14F-4D97-AF65-F5344CB8AC3E}">
        <p14:creationId xmlns:p14="http://schemas.microsoft.com/office/powerpoint/2010/main" val="2348056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15</a:t>
            </a:fld>
            <a:endParaRPr lang="ar-SA">
              <a:solidFill>
                <a:srgbClr val="000000"/>
              </a:solidFill>
            </a:endParaRPr>
          </a:p>
        </p:txBody>
      </p:sp>
    </p:spTree>
    <p:extLst>
      <p:ext uri="{BB962C8B-B14F-4D97-AF65-F5344CB8AC3E}">
        <p14:creationId xmlns:p14="http://schemas.microsoft.com/office/powerpoint/2010/main" val="2484052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16</a:t>
            </a:fld>
            <a:endParaRPr lang="ar-SA">
              <a:solidFill>
                <a:srgbClr val="000000"/>
              </a:solidFill>
            </a:endParaRPr>
          </a:p>
        </p:txBody>
      </p:sp>
    </p:spTree>
    <p:extLst>
      <p:ext uri="{BB962C8B-B14F-4D97-AF65-F5344CB8AC3E}">
        <p14:creationId xmlns:p14="http://schemas.microsoft.com/office/powerpoint/2010/main" val="2975695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17</a:t>
            </a:fld>
            <a:endParaRPr lang="ar-SA">
              <a:solidFill>
                <a:srgbClr val="000000"/>
              </a:solidFill>
            </a:endParaRPr>
          </a:p>
        </p:txBody>
      </p:sp>
    </p:spTree>
    <p:extLst>
      <p:ext uri="{BB962C8B-B14F-4D97-AF65-F5344CB8AC3E}">
        <p14:creationId xmlns:p14="http://schemas.microsoft.com/office/powerpoint/2010/main" val="279978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18</a:t>
            </a:fld>
            <a:endParaRPr lang="ar-SA">
              <a:solidFill>
                <a:srgbClr val="000000"/>
              </a:solidFill>
            </a:endParaRPr>
          </a:p>
        </p:txBody>
      </p:sp>
    </p:spTree>
    <p:extLst>
      <p:ext uri="{BB962C8B-B14F-4D97-AF65-F5344CB8AC3E}">
        <p14:creationId xmlns:p14="http://schemas.microsoft.com/office/powerpoint/2010/main" val="272612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19</a:t>
            </a:fld>
            <a:endParaRPr lang="ar-SA">
              <a:solidFill>
                <a:srgbClr val="000000"/>
              </a:solidFill>
            </a:endParaRPr>
          </a:p>
        </p:txBody>
      </p:sp>
    </p:spTree>
    <p:extLst>
      <p:ext uri="{BB962C8B-B14F-4D97-AF65-F5344CB8AC3E}">
        <p14:creationId xmlns:p14="http://schemas.microsoft.com/office/powerpoint/2010/main" val="43043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a:t>
            </a:fld>
            <a:endParaRPr lang="ar-SA">
              <a:solidFill>
                <a:srgbClr val="000000"/>
              </a:solidFill>
            </a:endParaRPr>
          </a:p>
        </p:txBody>
      </p:sp>
    </p:spTree>
    <p:extLst>
      <p:ext uri="{BB962C8B-B14F-4D97-AF65-F5344CB8AC3E}">
        <p14:creationId xmlns:p14="http://schemas.microsoft.com/office/powerpoint/2010/main" val="388004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20</a:t>
            </a:fld>
            <a:endParaRPr lang="ar-SA">
              <a:solidFill>
                <a:srgbClr val="000000"/>
              </a:solidFill>
            </a:endParaRPr>
          </a:p>
        </p:txBody>
      </p:sp>
    </p:spTree>
    <p:extLst>
      <p:ext uri="{BB962C8B-B14F-4D97-AF65-F5344CB8AC3E}">
        <p14:creationId xmlns:p14="http://schemas.microsoft.com/office/powerpoint/2010/main" val="2588006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21</a:t>
            </a:fld>
            <a:endParaRPr lang="ar-SA">
              <a:solidFill>
                <a:srgbClr val="000000"/>
              </a:solidFill>
            </a:endParaRPr>
          </a:p>
        </p:txBody>
      </p:sp>
    </p:spTree>
    <p:extLst>
      <p:ext uri="{BB962C8B-B14F-4D97-AF65-F5344CB8AC3E}">
        <p14:creationId xmlns:p14="http://schemas.microsoft.com/office/powerpoint/2010/main" val="261721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22</a:t>
            </a:fld>
            <a:endParaRPr lang="ar-SA">
              <a:solidFill>
                <a:srgbClr val="000000"/>
              </a:solidFill>
            </a:endParaRPr>
          </a:p>
        </p:txBody>
      </p:sp>
    </p:spTree>
    <p:extLst>
      <p:ext uri="{BB962C8B-B14F-4D97-AF65-F5344CB8AC3E}">
        <p14:creationId xmlns:p14="http://schemas.microsoft.com/office/powerpoint/2010/main" val="1372835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23</a:t>
            </a:fld>
            <a:endParaRPr lang="ar-SA">
              <a:solidFill>
                <a:srgbClr val="000000"/>
              </a:solidFill>
            </a:endParaRPr>
          </a:p>
        </p:txBody>
      </p:sp>
    </p:spTree>
    <p:extLst>
      <p:ext uri="{BB962C8B-B14F-4D97-AF65-F5344CB8AC3E}">
        <p14:creationId xmlns:p14="http://schemas.microsoft.com/office/powerpoint/2010/main" val="300186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24</a:t>
            </a:fld>
            <a:endParaRPr lang="ar-SA">
              <a:solidFill>
                <a:srgbClr val="000000"/>
              </a:solidFill>
            </a:endParaRPr>
          </a:p>
        </p:txBody>
      </p:sp>
    </p:spTree>
    <p:extLst>
      <p:ext uri="{BB962C8B-B14F-4D97-AF65-F5344CB8AC3E}">
        <p14:creationId xmlns:p14="http://schemas.microsoft.com/office/powerpoint/2010/main" val="316525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25</a:t>
            </a:fld>
            <a:endParaRPr lang="ar-SA">
              <a:solidFill>
                <a:srgbClr val="000000"/>
              </a:solidFill>
            </a:endParaRPr>
          </a:p>
        </p:txBody>
      </p:sp>
    </p:spTree>
    <p:extLst>
      <p:ext uri="{BB962C8B-B14F-4D97-AF65-F5344CB8AC3E}">
        <p14:creationId xmlns:p14="http://schemas.microsoft.com/office/powerpoint/2010/main" val="3069267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26</a:t>
            </a:fld>
            <a:endParaRPr lang="ar-SA">
              <a:solidFill>
                <a:srgbClr val="000000"/>
              </a:solidFill>
            </a:endParaRPr>
          </a:p>
        </p:txBody>
      </p:sp>
    </p:spTree>
    <p:extLst>
      <p:ext uri="{BB962C8B-B14F-4D97-AF65-F5344CB8AC3E}">
        <p14:creationId xmlns:p14="http://schemas.microsoft.com/office/powerpoint/2010/main" val="2350105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27</a:t>
            </a:fld>
            <a:endParaRPr lang="ar-SA">
              <a:solidFill>
                <a:srgbClr val="000000"/>
              </a:solidFill>
            </a:endParaRPr>
          </a:p>
        </p:txBody>
      </p:sp>
    </p:spTree>
    <p:extLst>
      <p:ext uri="{BB962C8B-B14F-4D97-AF65-F5344CB8AC3E}">
        <p14:creationId xmlns:p14="http://schemas.microsoft.com/office/powerpoint/2010/main" val="116528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28</a:t>
            </a:fld>
            <a:endParaRPr lang="ar-SA">
              <a:solidFill>
                <a:srgbClr val="000000"/>
              </a:solidFill>
            </a:endParaRPr>
          </a:p>
        </p:txBody>
      </p:sp>
    </p:spTree>
    <p:extLst>
      <p:ext uri="{BB962C8B-B14F-4D97-AF65-F5344CB8AC3E}">
        <p14:creationId xmlns:p14="http://schemas.microsoft.com/office/powerpoint/2010/main" val="2729573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29</a:t>
            </a:fld>
            <a:endParaRPr lang="ar-SA">
              <a:solidFill>
                <a:srgbClr val="000000"/>
              </a:solidFill>
            </a:endParaRPr>
          </a:p>
        </p:txBody>
      </p:sp>
    </p:spTree>
    <p:extLst>
      <p:ext uri="{BB962C8B-B14F-4D97-AF65-F5344CB8AC3E}">
        <p14:creationId xmlns:p14="http://schemas.microsoft.com/office/powerpoint/2010/main" val="205941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a:t>
            </a:fld>
            <a:endParaRPr lang="ar-SA">
              <a:solidFill>
                <a:srgbClr val="000000"/>
              </a:solidFill>
            </a:endParaRPr>
          </a:p>
        </p:txBody>
      </p:sp>
    </p:spTree>
    <p:extLst>
      <p:ext uri="{BB962C8B-B14F-4D97-AF65-F5344CB8AC3E}">
        <p14:creationId xmlns:p14="http://schemas.microsoft.com/office/powerpoint/2010/main" val="2988874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30</a:t>
            </a:fld>
            <a:endParaRPr lang="ar-SA">
              <a:solidFill>
                <a:srgbClr val="000000"/>
              </a:solidFill>
            </a:endParaRPr>
          </a:p>
        </p:txBody>
      </p:sp>
    </p:spTree>
    <p:extLst>
      <p:ext uri="{BB962C8B-B14F-4D97-AF65-F5344CB8AC3E}">
        <p14:creationId xmlns:p14="http://schemas.microsoft.com/office/powerpoint/2010/main" val="1350475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31</a:t>
            </a:fld>
            <a:endParaRPr lang="ar-SA">
              <a:solidFill>
                <a:srgbClr val="000000"/>
              </a:solidFill>
            </a:endParaRPr>
          </a:p>
        </p:txBody>
      </p:sp>
    </p:spTree>
    <p:extLst>
      <p:ext uri="{BB962C8B-B14F-4D97-AF65-F5344CB8AC3E}">
        <p14:creationId xmlns:p14="http://schemas.microsoft.com/office/powerpoint/2010/main" val="497924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32</a:t>
            </a:fld>
            <a:endParaRPr lang="ar-SA">
              <a:solidFill>
                <a:srgbClr val="000000"/>
              </a:solidFill>
            </a:endParaRPr>
          </a:p>
        </p:txBody>
      </p:sp>
    </p:spTree>
    <p:extLst>
      <p:ext uri="{BB962C8B-B14F-4D97-AF65-F5344CB8AC3E}">
        <p14:creationId xmlns:p14="http://schemas.microsoft.com/office/powerpoint/2010/main" val="79077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33</a:t>
            </a:fld>
            <a:endParaRPr lang="ar-SA">
              <a:solidFill>
                <a:srgbClr val="000000"/>
              </a:solidFill>
            </a:endParaRPr>
          </a:p>
        </p:txBody>
      </p:sp>
    </p:spTree>
    <p:extLst>
      <p:ext uri="{BB962C8B-B14F-4D97-AF65-F5344CB8AC3E}">
        <p14:creationId xmlns:p14="http://schemas.microsoft.com/office/powerpoint/2010/main" val="2567912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34</a:t>
            </a:fld>
            <a:endParaRPr lang="ar-SA">
              <a:solidFill>
                <a:srgbClr val="000000"/>
              </a:solidFill>
            </a:endParaRPr>
          </a:p>
        </p:txBody>
      </p:sp>
    </p:spTree>
    <p:extLst>
      <p:ext uri="{BB962C8B-B14F-4D97-AF65-F5344CB8AC3E}">
        <p14:creationId xmlns:p14="http://schemas.microsoft.com/office/powerpoint/2010/main" val="2197611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35</a:t>
            </a:fld>
            <a:endParaRPr lang="ar-SA">
              <a:solidFill>
                <a:srgbClr val="000000"/>
              </a:solidFill>
            </a:endParaRPr>
          </a:p>
        </p:txBody>
      </p:sp>
    </p:spTree>
    <p:extLst>
      <p:ext uri="{BB962C8B-B14F-4D97-AF65-F5344CB8AC3E}">
        <p14:creationId xmlns:p14="http://schemas.microsoft.com/office/powerpoint/2010/main" val="3727553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36</a:t>
            </a:fld>
            <a:endParaRPr lang="ar-SA">
              <a:solidFill>
                <a:srgbClr val="000000"/>
              </a:solidFill>
            </a:endParaRPr>
          </a:p>
        </p:txBody>
      </p:sp>
    </p:spTree>
    <p:extLst>
      <p:ext uri="{BB962C8B-B14F-4D97-AF65-F5344CB8AC3E}">
        <p14:creationId xmlns:p14="http://schemas.microsoft.com/office/powerpoint/2010/main" val="2889664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37</a:t>
            </a:fld>
            <a:endParaRPr lang="ar-SA">
              <a:solidFill>
                <a:srgbClr val="000000"/>
              </a:solidFill>
            </a:endParaRPr>
          </a:p>
        </p:txBody>
      </p:sp>
    </p:spTree>
    <p:extLst>
      <p:ext uri="{BB962C8B-B14F-4D97-AF65-F5344CB8AC3E}">
        <p14:creationId xmlns:p14="http://schemas.microsoft.com/office/powerpoint/2010/main" val="651542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38</a:t>
            </a:fld>
            <a:endParaRPr lang="ar-SA">
              <a:solidFill>
                <a:srgbClr val="000000"/>
              </a:solidFill>
            </a:endParaRPr>
          </a:p>
        </p:txBody>
      </p:sp>
    </p:spTree>
    <p:extLst>
      <p:ext uri="{BB962C8B-B14F-4D97-AF65-F5344CB8AC3E}">
        <p14:creationId xmlns:p14="http://schemas.microsoft.com/office/powerpoint/2010/main" val="3549820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39</a:t>
            </a:fld>
            <a:endParaRPr lang="ar-SA">
              <a:solidFill>
                <a:srgbClr val="000000"/>
              </a:solidFill>
            </a:endParaRPr>
          </a:p>
        </p:txBody>
      </p:sp>
    </p:spTree>
    <p:extLst>
      <p:ext uri="{BB962C8B-B14F-4D97-AF65-F5344CB8AC3E}">
        <p14:creationId xmlns:p14="http://schemas.microsoft.com/office/powerpoint/2010/main" val="194191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4</a:t>
            </a:fld>
            <a:endParaRPr lang="ar-SA">
              <a:solidFill>
                <a:srgbClr val="000000"/>
              </a:solidFill>
            </a:endParaRPr>
          </a:p>
        </p:txBody>
      </p:sp>
    </p:spTree>
    <p:extLst>
      <p:ext uri="{BB962C8B-B14F-4D97-AF65-F5344CB8AC3E}">
        <p14:creationId xmlns:p14="http://schemas.microsoft.com/office/powerpoint/2010/main" val="2481504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40</a:t>
            </a:fld>
            <a:endParaRPr lang="ar-SA">
              <a:solidFill>
                <a:srgbClr val="000000"/>
              </a:solidFill>
            </a:endParaRPr>
          </a:p>
        </p:txBody>
      </p:sp>
    </p:spTree>
    <p:extLst>
      <p:ext uri="{BB962C8B-B14F-4D97-AF65-F5344CB8AC3E}">
        <p14:creationId xmlns:p14="http://schemas.microsoft.com/office/powerpoint/2010/main" val="82029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5</a:t>
            </a:fld>
            <a:endParaRPr lang="ar-SA">
              <a:solidFill>
                <a:srgbClr val="000000"/>
              </a:solidFill>
            </a:endParaRPr>
          </a:p>
        </p:txBody>
      </p:sp>
    </p:spTree>
    <p:extLst>
      <p:ext uri="{BB962C8B-B14F-4D97-AF65-F5344CB8AC3E}">
        <p14:creationId xmlns:p14="http://schemas.microsoft.com/office/powerpoint/2010/main" val="235479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6</a:t>
            </a:fld>
            <a:endParaRPr lang="ar-SA">
              <a:solidFill>
                <a:srgbClr val="000000"/>
              </a:solidFill>
            </a:endParaRPr>
          </a:p>
        </p:txBody>
      </p:sp>
    </p:spTree>
    <p:extLst>
      <p:ext uri="{BB962C8B-B14F-4D97-AF65-F5344CB8AC3E}">
        <p14:creationId xmlns:p14="http://schemas.microsoft.com/office/powerpoint/2010/main" val="146375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7</a:t>
            </a:fld>
            <a:endParaRPr lang="ar-SA">
              <a:solidFill>
                <a:srgbClr val="000000"/>
              </a:solidFill>
            </a:endParaRPr>
          </a:p>
        </p:txBody>
      </p:sp>
    </p:spTree>
    <p:extLst>
      <p:ext uri="{BB962C8B-B14F-4D97-AF65-F5344CB8AC3E}">
        <p14:creationId xmlns:p14="http://schemas.microsoft.com/office/powerpoint/2010/main" val="353308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8</a:t>
            </a:fld>
            <a:endParaRPr lang="ar-SA">
              <a:solidFill>
                <a:srgbClr val="000000"/>
              </a:solidFill>
            </a:endParaRPr>
          </a:p>
        </p:txBody>
      </p:sp>
    </p:spTree>
    <p:extLst>
      <p:ext uri="{BB962C8B-B14F-4D97-AF65-F5344CB8AC3E}">
        <p14:creationId xmlns:p14="http://schemas.microsoft.com/office/powerpoint/2010/main" val="366487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defRPr/>
            </a:pPr>
            <a:fld id="{AAC0A663-5F8C-4572-B439-650A92175125}" type="slidenum">
              <a:rPr lang="ar-SA">
                <a:solidFill>
                  <a:srgbClr val="000000"/>
                </a:solidFill>
              </a:rPr>
              <a:pPr algn="l" eaLnBrk="1" hangingPunct="1">
                <a:defRPr/>
              </a:pPr>
              <a:t>9</a:t>
            </a:fld>
            <a:endParaRPr lang="ar-SA">
              <a:solidFill>
                <a:srgbClr val="000000"/>
              </a:solidFill>
            </a:endParaRPr>
          </a:p>
        </p:txBody>
      </p:sp>
    </p:spTree>
    <p:extLst>
      <p:ext uri="{BB962C8B-B14F-4D97-AF65-F5344CB8AC3E}">
        <p14:creationId xmlns:p14="http://schemas.microsoft.com/office/powerpoint/2010/main" val="197952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9A05-C5AF-E5F0-0B4E-D63EC118E3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764FC5-09C0-8976-BE07-677105D81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39D05B-BD14-9942-9C65-146BC47D68D2}"/>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5" name="Footer Placeholder 4">
            <a:extLst>
              <a:ext uri="{FF2B5EF4-FFF2-40B4-BE49-F238E27FC236}">
                <a16:creationId xmlns:a16="http://schemas.microsoft.com/office/drawing/2014/main" id="{61D5391A-90F5-89F0-923E-B621C7863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4EABC-F899-F762-B37D-7D5FFA5FA0DA}"/>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279372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6DEC-6E6D-D560-22CB-71D8BD948A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6D526D-5D1A-39A8-7688-2701B24908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8A0CE-B116-F16E-F479-7A7107B3E5A7}"/>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5" name="Footer Placeholder 4">
            <a:extLst>
              <a:ext uri="{FF2B5EF4-FFF2-40B4-BE49-F238E27FC236}">
                <a16:creationId xmlns:a16="http://schemas.microsoft.com/office/drawing/2014/main" id="{254BCF47-D3C6-2807-7CC9-6E950F75F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9604E-00F6-45CC-5CB5-2EC48EAD4129}"/>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199481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4AFC6-1F8D-0383-C0C7-F8052A90A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6577C-A846-2379-8971-248CE5E21C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1EA0C-3619-72F8-7FEE-03138A8FBF5A}"/>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5" name="Footer Placeholder 4">
            <a:extLst>
              <a:ext uri="{FF2B5EF4-FFF2-40B4-BE49-F238E27FC236}">
                <a16:creationId xmlns:a16="http://schemas.microsoft.com/office/drawing/2014/main" id="{74DAC726-D32E-3935-A93D-167438EC9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92CBE-01BF-2819-60DD-6363E4708D18}"/>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108018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C200-3A30-ECE1-45AE-F9F5880F9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51F48-68BE-DDAA-7636-EF230D046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50647-A8EB-D1CF-8633-8440636DB2BB}"/>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5" name="Footer Placeholder 4">
            <a:extLst>
              <a:ext uri="{FF2B5EF4-FFF2-40B4-BE49-F238E27FC236}">
                <a16:creationId xmlns:a16="http://schemas.microsoft.com/office/drawing/2014/main" id="{FFF36AD2-80C2-0FD7-A2E8-B494E845B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34865-367F-A54D-6E1C-CDF1191F5B73}"/>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194222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6082-685F-27AA-AB6A-0FF2EE5F55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4683E-C256-33FE-6091-D2B1B209E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02D9A-FD7B-482E-4D92-FEC783B76AE0}"/>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5" name="Footer Placeholder 4">
            <a:extLst>
              <a:ext uri="{FF2B5EF4-FFF2-40B4-BE49-F238E27FC236}">
                <a16:creationId xmlns:a16="http://schemas.microsoft.com/office/drawing/2014/main" id="{8122BA58-3F01-11BD-6215-93905730D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968D2-DD1B-EE30-9223-E84E5C885D06}"/>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136943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015A-BBF2-BB72-EBCC-7972F4CA3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F3B6BC-F6DF-2F47-FA74-DF170A9620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64C1AC-DCA1-F5D9-DEA2-D29B85C789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E10614-C249-70C6-7A96-6859D110F465}"/>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6" name="Footer Placeholder 5">
            <a:extLst>
              <a:ext uri="{FF2B5EF4-FFF2-40B4-BE49-F238E27FC236}">
                <a16:creationId xmlns:a16="http://schemas.microsoft.com/office/drawing/2014/main" id="{82BB384D-2B3C-A6A6-EE09-74958D494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1F670-D592-214A-1487-81FBDE3A022E}"/>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154211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B036-FDC8-8D1C-BB52-F0268A745C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1561C9-9545-8CF2-8177-9597E455B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2BE71B-4777-075F-1B93-F25B730FDF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2EF36F-C88C-4B74-7FC4-F69BF51F26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237E45-88D3-B0CC-2D38-5F5E9383D6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15742B-637B-C5BD-00C2-0BA39EE9D0D6}"/>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8" name="Footer Placeholder 7">
            <a:extLst>
              <a:ext uri="{FF2B5EF4-FFF2-40B4-BE49-F238E27FC236}">
                <a16:creationId xmlns:a16="http://schemas.microsoft.com/office/drawing/2014/main" id="{BD4E49B5-B7FA-F97A-7B12-EAFBD8F00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FED23A-C48A-8730-E680-F27A3C633C49}"/>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226203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056C-D26B-F73F-218C-0870525DC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FD1541-036B-3091-32D3-F3114FA90CE0}"/>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4" name="Footer Placeholder 3">
            <a:extLst>
              <a:ext uri="{FF2B5EF4-FFF2-40B4-BE49-F238E27FC236}">
                <a16:creationId xmlns:a16="http://schemas.microsoft.com/office/drawing/2014/main" id="{81546BC5-088D-E590-434B-6913AC039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1B3155-8434-B208-7AD8-659057C7678F}"/>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48735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8CFD24-A800-DD50-7CA2-359B26EAEADF}"/>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3" name="Footer Placeholder 2">
            <a:extLst>
              <a:ext uri="{FF2B5EF4-FFF2-40B4-BE49-F238E27FC236}">
                <a16:creationId xmlns:a16="http://schemas.microsoft.com/office/drawing/2014/main" id="{EA303951-1E57-1B6C-2624-6588508788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B26405-18B0-DEFB-761F-C6CDAB6E530D}"/>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363421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3CEB-22C7-BB9C-33BF-EFECC7321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F7A4D-2C93-D913-3153-E67F86700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CA1752-3FEF-486A-3C56-624B3B8A6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3AA48-9C49-42BA-5C61-439C0C455F30}"/>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6" name="Footer Placeholder 5">
            <a:extLst>
              <a:ext uri="{FF2B5EF4-FFF2-40B4-BE49-F238E27FC236}">
                <a16:creationId xmlns:a16="http://schemas.microsoft.com/office/drawing/2014/main" id="{5F207C26-03F8-E481-DEFE-BC39260A6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A5EB8-096B-FAB0-5B98-3C07F7DDD97D}"/>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359790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B062-8222-F0A5-CA80-7EBDC8BA1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A74291-1451-BBA6-176A-741C0543F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7BA5D4-4609-8E81-2CA4-8A093CEC3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015BA-AAD4-CB15-5376-F2BBE849D55D}"/>
              </a:ext>
            </a:extLst>
          </p:cNvPr>
          <p:cNvSpPr>
            <a:spLocks noGrp="1"/>
          </p:cNvSpPr>
          <p:nvPr>
            <p:ph type="dt" sz="half" idx="10"/>
          </p:nvPr>
        </p:nvSpPr>
        <p:spPr/>
        <p:txBody>
          <a:bodyPr/>
          <a:lstStyle/>
          <a:p>
            <a:fld id="{F9F0D144-A224-448C-AA25-158C516898FB}" type="datetimeFigureOut">
              <a:rPr lang="en-US" smtClean="0"/>
              <a:t>9/11/2022</a:t>
            </a:fld>
            <a:endParaRPr lang="en-US"/>
          </a:p>
        </p:txBody>
      </p:sp>
      <p:sp>
        <p:nvSpPr>
          <p:cNvPr id="6" name="Footer Placeholder 5">
            <a:extLst>
              <a:ext uri="{FF2B5EF4-FFF2-40B4-BE49-F238E27FC236}">
                <a16:creationId xmlns:a16="http://schemas.microsoft.com/office/drawing/2014/main" id="{75F3A9CE-2AB2-D464-0CEB-475BF03EA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2365F-FCF8-DD40-F4E2-4E5A6CC6F3C9}"/>
              </a:ext>
            </a:extLst>
          </p:cNvPr>
          <p:cNvSpPr>
            <a:spLocks noGrp="1"/>
          </p:cNvSpPr>
          <p:nvPr>
            <p:ph type="sldNum" sz="quarter" idx="12"/>
          </p:nvPr>
        </p:nvSpPr>
        <p:spPr/>
        <p:txBody>
          <a:bodyPr/>
          <a:lstStyle/>
          <a:p>
            <a:fld id="{1334D071-41E9-466A-B5F1-C5EFACA0FF13}" type="slidenum">
              <a:rPr lang="en-US" smtClean="0"/>
              <a:t>‹#›</a:t>
            </a:fld>
            <a:endParaRPr lang="en-US"/>
          </a:p>
        </p:txBody>
      </p:sp>
    </p:spTree>
    <p:extLst>
      <p:ext uri="{BB962C8B-B14F-4D97-AF65-F5344CB8AC3E}">
        <p14:creationId xmlns:p14="http://schemas.microsoft.com/office/powerpoint/2010/main" val="376370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2ED18-55FE-4191-4C5C-6EE0E149B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9AF77-934A-F238-38CA-B5E769AB3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42D6E-98E6-DC1B-B51E-04FE0A028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0D144-A224-448C-AA25-158C516898FB}" type="datetimeFigureOut">
              <a:rPr lang="en-US" smtClean="0"/>
              <a:t>9/11/2022</a:t>
            </a:fld>
            <a:endParaRPr lang="en-US"/>
          </a:p>
        </p:txBody>
      </p:sp>
      <p:sp>
        <p:nvSpPr>
          <p:cNvPr id="5" name="Footer Placeholder 4">
            <a:extLst>
              <a:ext uri="{FF2B5EF4-FFF2-40B4-BE49-F238E27FC236}">
                <a16:creationId xmlns:a16="http://schemas.microsoft.com/office/drawing/2014/main" id="{FB3A34C4-39E1-B473-E789-77DC696EA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50EC67-ADC9-157C-71C9-CAA1DBAA8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4D071-41E9-466A-B5F1-C5EFACA0FF13}" type="slidenum">
              <a:rPr lang="en-US" smtClean="0"/>
              <a:t>‹#›</a:t>
            </a:fld>
            <a:endParaRPr lang="en-US"/>
          </a:p>
        </p:txBody>
      </p:sp>
    </p:spTree>
    <p:extLst>
      <p:ext uri="{BB962C8B-B14F-4D97-AF65-F5344CB8AC3E}">
        <p14:creationId xmlns:p14="http://schemas.microsoft.com/office/powerpoint/2010/main" val="10972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704850"/>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9" name="Rectangle 8"/>
          <p:cNvSpPr/>
          <p:nvPr/>
        </p:nvSpPr>
        <p:spPr>
          <a:xfrm>
            <a:off x="1937792" y="6115937"/>
            <a:ext cx="9241032" cy="704850"/>
          </a:xfrm>
          <a:prstGeom prst="rect">
            <a:avLst/>
          </a:prstGeom>
          <a:solidFill>
            <a:srgbClr val="0070C0"/>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defTabSz="457200">
              <a:defRPr/>
            </a:pPr>
            <a:r>
              <a:rPr lang="en-US" b="1" dirty="0">
                <a:solidFill>
                  <a:schemeClr val="bg1"/>
                </a:solidFill>
              </a:rPr>
              <a:t>References</a:t>
            </a:r>
            <a:r>
              <a:rPr lang="en-US" b="1" dirty="0" smtClean="0">
                <a:solidFill>
                  <a:schemeClr val="bg1"/>
                </a:solidFill>
              </a:rPr>
              <a:t>: Davidsons’ principle of internal medicine  </a:t>
            </a:r>
            <a:endParaRPr lang="en-US" b="1" dirty="0">
              <a:solidFill>
                <a:schemeClr val="bg1"/>
              </a:solidFill>
            </a:endParaRPr>
          </a:p>
        </p:txBody>
      </p:sp>
      <p:sp>
        <p:nvSpPr>
          <p:cNvPr id="37894" name="TextBox 9"/>
          <p:cNvSpPr txBox="1">
            <a:spLocks noChangeArrowheads="1"/>
          </p:cNvSpPr>
          <p:nvPr/>
        </p:nvSpPr>
        <p:spPr bwMode="auto">
          <a:xfrm>
            <a:off x="1937792" y="948706"/>
            <a:ext cx="8622704"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r>
              <a:rPr lang="en-US" sz="2400" b="1" dirty="0">
                <a:solidFill>
                  <a:srgbClr val="000000"/>
                </a:solidFill>
              </a:rPr>
              <a:t>Acute Care Block</a:t>
            </a:r>
          </a:p>
          <a:p>
            <a:pPr eaLnBrk="1" fontAlgn="base" hangingPunct="1">
              <a:spcBef>
                <a:spcPct val="0"/>
              </a:spcBef>
              <a:spcAft>
                <a:spcPct val="0"/>
              </a:spcAft>
            </a:pPr>
            <a:r>
              <a:rPr lang="en-US" sz="2400" b="1" dirty="0">
                <a:solidFill>
                  <a:srgbClr val="000000"/>
                </a:solidFill>
              </a:rPr>
              <a:t>Day</a:t>
            </a:r>
            <a:r>
              <a:rPr lang="en-US" sz="2400" b="1" dirty="0" smtClean="0">
                <a:solidFill>
                  <a:srgbClr val="000000"/>
                </a:solidFill>
              </a:rPr>
              <a:t>: Monday  Date:12/9/2022 </a:t>
            </a:r>
            <a:endParaRPr lang="en-US" sz="2400" b="1" dirty="0">
              <a:solidFill>
                <a:srgbClr val="000000"/>
              </a:solidFill>
            </a:endParaRPr>
          </a:p>
          <a:p>
            <a:pPr algn="ctr" rtl="0" eaLnBrk="1" fontAlgn="base" hangingPunct="1">
              <a:spcBef>
                <a:spcPct val="0"/>
              </a:spcBef>
              <a:spcAft>
                <a:spcPct val="0"/>
              </a:spcAft>
            </a:pPr>
            <a:r>
              <a:rPr lang="en-US" sz="2800" b="1" dirty="0" smtClean="0">
                <a:solidFill>
                  <a:srgbClr val="FF0000"/>
                </a:solidFill>
              </a:rPr>
              <a:t>poisoning </a:t>
            </a:r>
            <a:endParaRPr lang="en-US" sz="2800" b="1" dirty="0">
              <a:solidFill>
                <a:srgbClr val="FF0000"/>
              </a:solidFill>
            </a:endParaRPr>
          </a:p>
          <a:p>
            <a:pPr algn="l" rtl="0" eaLnBrk="1" fontAlgn="base" hangingPunct="1">
              <a:spcBef>
                <a:spcPct val="0"/>
              </a:spcBef>
              <a:spcAft>
                <a:spcPct val="0"/>
              </a:spcAft>
            </a:pPr>
            <a:r>
              <a:rPr lang="en-US" dirty="0" smtClean="0">
                <a:solidFill>
                  <a:srgbClr val="000000"/>
                </a:solidFill>
              </a:rPr>
              <a:t>By dr. Mohammed </a:t>
            </a:r>
            <a:r>
              <a:rPr lang="en-US" dirty="0" err="1" smtClean="0">
                <a:solidFill>
                  <a:srgbClr val="000000"/>
                </a:solidFill>
              </a:rPr>
              <a:t>adel</a:t>
            </a:r>
            <a:endParaRPr lang="en-US" dirty="0">
              <a:solidFill>
                <a:srgbClr val="000000"/>
              </a:solidFill>
            </a:endParaRPr>
          </a:p>
        </p:txBody>
      </p:sp>
      <p:sp>
        <p:nvSpPr>
          <p:cNvPr id="11" name="Title 1"/>
          <p:cNvSpPr txBox="1">
            <a:spLocks/>
          </p:cNvSpPr>
          <p:nvPr/>
        </p:nvSpPr>
        <p:spPr>
          <a:xfrm>
            <a:off x="3018240" y="1725615"/>
            <a:ext cx="4481513" cy="611187"/>
          </a:xfrm>
          <a:prstGeom prst="rect">
            <a:avLst/>
          </a:prstGeom>
        </p:spPr>
        <p:txBody>
          <a:bodyPr rtlCol="1" anchor="ctr"/>
          <a:lstStyle/>
          <a:p>
            <a:pPr algn="just" rtl="0">
              <a:defRPr/>
            </a:pPr>
            <a:endParaRPr lang="en-US" sz="2800" kern="0" dirty="0">
              <a:solidFill>
                <a:sysClr val="windowText" lastClr="000000"/>
              </a:solidFill>
              <a:cs typeface="Arial" pitchFamily="34" charset="0"/>
            </a:endParaRPr>
          </a:p>
        </p:txBody>
      </p:sp>
      <p:pic>
        <p:nvPicPr>
          <p:cNvPr id="10" name="Picture 2"/>
          <p:cNvPicPr>
            <a:picLocks noChangeAspect="1"/>
          </p:cNvPicPr>
          <p:nvPr/>
        </p:nvPicPr>
        <p:blipFill rotWithShape="1">
          <a:blip r:embed="rId3"/>
          <a:srcRect b="10740"/>
          <a:stretch/>
        </p:blipFill>
        <p:spPr>
          <a:xfrm>
            <a:off x="5519937" y="12"/>
            <a:ext cx="932405" cy="836701"/>
          </a:xfrm>
          <a:prstGeom prst="rect">
            <a:avLst/>
          </a:prstGeom>
        </p:spPr>
      </p:pic>
      <p:sp>
        <p:nvSpPr>
          <p:cNvPr id="13" name="Rectangle 12"/>
          <p:cNvSpPr/>
          <p:nvPr/>
        </p:nvSpPr>
        <p:spPr>
          <a:xfrm>
            <a:off x="2642610" y="704851"/>
            <a:ext cx="7150997" cy="452191"/>
          </a:xfrm>
          <a:prstGeom prst="rect">
            <a:avLst/>
          </a:prstGeom>
        </p:spPr>
        <p:txBody>
          <a:bodyPr wrap="square" lIns="82058" tIns="41029" rIns="82058" bIns="41029">
            <a:spAutoFit/>
          </a:bodyPr>
          <a:lstStyle/>
          <a:p>
            <a:pPr algn="ctr" defTabSz="820583" fontAlgn="base">
              <a:spcBef>
                <a:spcPct val="0"/>
              </a:spcBef>
              <a:spcAft>
                <a:spcPct val="0"/>
              </a:spcAft>
              <a:defRPr/>
            </a:pPr>
            <a:r>
              <a:rPr lang="en-US" sz="2400" b="1" kern="0" dirty="0">
                <a:solidFill>
                  <a:srgbClr val="000000"/>
                </a:solidFill>
              </a:rPr>
              <a:t>Academic year 2022-2023 </a:t>
            </a:r>
          </a:p>
        </p:txBody>
      </p:sp>
      <p:pic>
        <p:nvPicPr>
          <p:cNvPr id="4" name="Picture 3">
            <a:extLst>
              <a:ext uri="{FF2B5EF4-FFF2-40B4-BE49-F238E27FC236}">
                <a16:creationId xmlns:a16="http://schemas.microsoft.com/office/drawing/2014/main" id="{9779CA7C-68AA-CCAF-FE0A-451743017CFD}"/>
              </a:ext>
            </a:extLst>
          </p:cNvPr>
          <p:cNvPicPr>
            <a:picLocks noChangeAspect="1"/>
          </p:cNvPicPr>
          <p:nvPr/>
        </p:nvPicPr>
        <p:blipFill rotWithShape="1">
          <a:blip r:embed="rId4"/>
          <a:srcRect l="48828" t="29738" r="6259" b="46284"/>
          <a:stretch/>
        </p:blipFill>
        <p:spPr>
          <a:xfrm>
            <a:off x="78541" y="6267893"/>
            <a:ext cx="1750951" cy="400938"/>
          </a:xfrm>
          <a:prstGeom prst="rect">
            <a:avLst/>
          </a:prstGeom>
        </p:spPr>
      </p:pic>
      <p:pic>
        <p:nvPicPr>
          <p:cNvPr id="5" name="Picture 4">
            <a:extLst>
              <a:ext uri="{FF2B5EF4-FFF2-40B4-BE49-F238E27FC236}">
                <a16:creationId xmlns:a16="http://schemas.microsoft.com/office/drawing/2014/main" id="{85C1BA15-2481-1935-5FD8-DF6E86A74BFD}"/>
              </a:ext>
            </a:extLst>
          </p:cNvPr>
          <p:cNvPicPr>
            <a:picLocks noChangeAspect="1"/>
          </p:cNvPicPr>
          <p:nvPr/>
        </p:nvPicPr>
        <p:blipFill>
          <a:blip r:embed="rId5"/>
          <a:stretch>
            <a:fillRect/>
          </a:stretch>
        </p:blipFill>
        <p:spPr>
          <a:xfrm>
            <a:off x="11211173" y="5956672"/>
            <a:ext cx="902286" cy="883997"/>
          </a:xfrm>
          <a:prstGeom prst="rect">
            <a:avLst/>
          </a:prstGeom>
        </p:spPr>
      </p:pic>
    </p:spTree>
    <p:extLst>
      <p:ext uri="{BB962C8B-B14F-4D97-AF65-F5344CB8AC3E}">
        <p14:creationId xmlns:p14="http://schemas.microsoft.com/office/powerpoint/2010/main" val="241638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328527" y="1151454"/>
            <a:ext cx="11186342" cy="4585871"/>
          </a:xfrm>
          <a:prstGeom prst="rect">
            <a:avLst/>
          </a:prstGeom>
        </p:spPr>
        <p:txBody>
          <a:bodyPr wrap="square">
            <a:spAutoFit/>
          </a:bodyPr>
          <a:lstStyle/>
          <a:p>
            <a:r>
              <a:rPr lang="en-GB" sz="2800" dirty="0">
                <a:solidFill>
                  <a:srgbClr val="FF0000"/>
                </a:solidFill>
                <a:latin typeface="Times New Roman" panose="02020603050405020304" pitchFamily="18" charset="0"/>
                <a:cs typeface="Times New Roman" panose="02020603050405020304" pitchFamily="18" charset="0"/>
              </a:rPr>
              <a:t>Activated charcoal</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Given orally.</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activated charcoal absorbs toxins in the bowel as a result of its large surface area.</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efficacy decreases with time and current guidelines do not encourage use more than 1 hour after overdose, unless a sustained-release preparation has been taken or when gastric emptying may be delayed. </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patients with impaired swallowing or a reduced level of consciousness, activated charcoal, even via a nasogastric tube, carries a risk of aspiration pneumonitis, which can be reduced (but not eliminated) by protecting the airway with a cuffed endotracheal tube.</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Multiple doses of oral activated charcoal (50 g 6 times daily in an adult) may enhance the elimination of some substances at any time after poisoning</a:t>
            </a:r>
          </a:p>
        </p:txBody>
      </p:sp>
    </p:spTree>
    <p:extLst>
      <p:ext uri="{BB962C8B-B14F-4D97-AF65-F5344CB8AC3E}">
        <p14:creationId xmlns:p14="http://schemas.microsoft.com/office/powerpoint/2010/main" val="274595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90" y="1045810"/>
            <a:ext cx="10422860" cy="5134771"/>
          </a:xfrm>
          <a:prstGeom prst="rect">
            <a:avLst/>
          </a:prstGeom>
        </p:spPr>
      </p:pic>
    </p:spTree>
    <p:extLst>
      <p:ext uri="{BB962C8B-B14F-4D97-AF65-F5344CB8AC3E}">
        <p14:creationId xmlns:p14="http://schemas.microsoft.com/office/powerpoint/2010/main" val="84647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138376" y="850023"/>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622148" y="1303158"/>
            <a:ext cx="9795578" cy="3908762"/>
          </a:xfrm>
          <a:prstGeom prst="rect">
            <a:avLst/>
          </a:prstGeom>
        </p:spPr>
        <p:txBody>
          <a:bodyPr wrap="square">
            <a:spAutoFit/>
          </a:bodyPr>
          <a:lstStyle/>
          <a:p>
            <a:pPr algn="just"/>
            <a:r>
              <a:rPr lang="en-GB" sz="2800" dirty="0">
                <a:solidFill>
                  <a:srgbClr val="FF0000"/>
                </a:solidFill>
                <a:latin typeface="Times New Roman" panose="02020603050405020304" pitchFamily="18" charset="0"/>
                <a:cs typeface="Times New Roman" panose="02020603050405020304" pitchFamily="18" charset="0"/>
              </a:rPr>
              <a:t>Gastric aspiration and lavage</a:t>
            </a:r>
          </a:p>
          <a:p>
            <a:pPr marL="457200" indent="-4572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Gastric aspiration and/or lavage is very infrequently indicated in acute poisoning, as it is no more effective than activated charcoal for most substances and complications are common, especially pulmonary aspiration. </a:t>
            </a:r>
          </a:p>
          <a:p>
            <a:pPr marL="457200" indent="-4572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It is contraindicated if strong acids, alkalis or petroleum distillates have been ingested. </a:t>
            </a:r>
          </a:p>
          <a:p>
            <a:pPr marL="457200" indent="-4572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Use may be justified for life-threatening overdoses of those substances that are not absorbed by activated charcoal</a:t>
            </a:r>
          </a:p>
        </p:txBody>
      </p:sp>
    </p:spTree>
    <p:extLst>
      <p:ext uri="{BB962C8B-B14F-4D97-AF65-F5344CB8AC3E}">
        <p14:creationId xmlns:p14="http://schemas.microsoft.com/office/powerpoint/2010/main" val="249980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20167" y="1151454"/>
            <a:ext cx="11082309" cy="4585871"/>
          </a:xfrm>
          <a:prstGeom prst="rect">
            <a:avLst/>
          </a:prstGeom>
        </p:spPr>
        <p:txBody>
          <a:bodyPr wrap="square">
            <a:spAutoFit/>
          </a:bodyPr>
          <a:lstStyle/>
          <a:p>
            <a:r>
              <a:rPr lang="en-GB" sz="2800" dirty="0">
                <a:solidFill>
                  <a:srgbClr val="FF0000"/>
                </a:solidFill>
                <a:latin typeface="Times New Roman" panose="02020603050405020304" pitchFamily="18" charset="0"/>
                <a:cs typeface="Times New Roman" panose="02020603050405020304" pitchFamily="18" charset="0"/>
              </a:rPr>
              <a:t>Whole bowel irrigation</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This involves the administration of large quantities of osmotically balanced polyethylene glycol and electrolyte solution (1–2 L/ hr for an adult), usually by a nasogastric tube, until the rectal effluent is clear.</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 It is occasionally indicated to enhance the elimination of ingested packets of illicit drugs or slow-release tablets such as iron and lithium that are not absorbed by activated charcoal. </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Contraindications include inadequate airway protection, haemodynamic instability, gastrointestinal haemorrhage, obstruction or ileus. Whole bowel irrigation may precipitate nausea and vomiting, abdominal pain and electrolyte disturbances</a:t>
            </a:r>
            <a:endParaRPr lang="en-GB" sz="2400" dirty="0"/>
          </a:p>
        </p:txBody>
      </p:sp>
    </p:spTree>
    <p:extLst>
      <p:ext uri="{BB962C8B-B14F-4D97-AF65-F5344CB8AC3E}">
        <p14:creationId xmlns:p14="http://schemas.microsoft.com/office/powerpoint/2010/main" val="380385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854169" y="1028343"/>
            <a:ext cx="11060407" cy="4893647"/>
          </a:xfrm>
          <a:prstGeom prst="rect">
            <a:avLst/>
          </a:prstGeom>
        </p:spPr>
        <p:txBody>
          <a:bodyPr wrap="square">
            <a:spAutoFit/>
          </a:bodyPr>
          <a:lstStyle/>
          <a:p>
            <a:pPr algn="just"/>
            <a:r>
              <a:rPr lang="en-GB" sz="2400" dirty="0">
                <a:solidFill>
                  <a:srgbClr val="FF0000"/>
                </a:solidFill>
                <a:latin typeface="Times New Roman" panose="02020603050405020304" pitchFamily="18" charset="0"/>
                <a:cs typeface="Times New Roman" panose="02020603050405020304" pitchFamily="18" charset="0"/>
              </a:rPr>
              <a:t>Urinary alkalinisation</a:t>
            </a:r>
          </a:p>
          <a:p>
            <a:pPr algn="just"/>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Urinary excretion of weak acids and bases is affected by </a:t>
            </a:r>
            <a:r>
              <a:rPr lang="en-GB" sz="2400" dirty="0" smtClean="0">
                <a:latin typeface="Times New Roman" panose="02020603050405020304" pitchFamily="18" charset="0"/>
                <a:cs typeface="Times New Roman" panose="02020603050405020304" pitchFamily="18" charset="0"/>
              </a:rPr>
              <a:t>urinary </a:t>
            </a:r>
            <a:r>
              <a:rPr lang="en-GB" sz="2400" dirty="0" err="1">
                <a:latin typeface="Times New Roman" panose="02020603050405020304" pitchFamily="18" charset="0"/>
                <a:cs typeface="Times New Roman" panose="02020603050405020304" pitchFamily="18" charset="0"/>
              </a:rPr>
              <a:t>p</a:t>
            </a:r>
            <a:r>
              <a:rPr lang="en-GB" sz="2400" dirty="0" err="1" smtClean="0">
                <a:latin typeface="Times New Roman" panose="02020603050405020304" pitchFamily="18" charset="0"/>
                <a:cs typeface="Times New Roman" panose="02020603050405020304" pitchFamily="18" charset="0"/>
              </a:rPr>
              <a:t>H</a:t>
            </a:r>
            <a:r>
              <a:rPr lang="en-GB" sz="2400" dirty="0" err="1">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If the urine is alkalinised (pH &gt; 7.5) by the administration of sodium bicarbonate (e.g. 1.5 L of 1.26% sodium bicarbonate over 2 hrs), weak acids (e.g. salicylates, methotrexate) are highly ionised, resulting in enhanced urinary excretion.</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Urinary alkalinisation is currently recommended for patients with clinically significant salicylate poisoning when the criteria for haemodialysis are not met.</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It is also sometimes used for poisoning with methotrexate. </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Complications include </a:t>
            </a:r>
            <a:r>
              <a:rPr lang="en-GB" sz="2400" dirty="0" err="1">
                <a:latin typeface="Times New Roman" panose="02020603050405020304" pitchFamily="18" charset="0"/>
                <a:cs typeface="Times New Roman" panose="02020603050405020304" pitchFamily="18" charset="0"/>
              </a:rPr>
              <a:t>alkalaemia</a:t>
            </a:r>
            <a:r>
              <a:rPr lang="en-GB" sz="2400" dirty="0">
                <a:latin typeface="Times New Roman" panose="02020603050405020304" pitchFamily="18" charset="0"/>
                <a:cs typeface="Times New Roman" panose="02020603050405020304" pitchFamily="18" charset="0"/>
              </a:rPr>
              <a:t>, hypokalaemia and occasionally alkalotic tetany.</a:t>
            </a:r>
          </a:p>
        </p:txBody>
      </p:sp>
    </p:spTree>
    <p:extLst>
      <p:ext uri="{BB962C8B-B14F-4D97-AF65-F5344CB8AC3E}">
        <p14:creationId xmlns:p14="http://schemas.microsoft.com/office/powerpoint/2010/main" val="424035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815841" y="1609782"/>
            <a:ext cx="10365025" cy="3908762"/>
          </a:xfrm>
          <a:prstGeom prst="rect">
            <a:avLst/>
          </a:prstGeom>
        </p:spPr>
        <p:txBody>
          <a:bodyPr wrap="square">
            <a:spAutoFit/>
          </a:bodyPr>
          <a:lstStyle/>
          <a:p>
            <a:pPr algn="just"/>
            <a:r>
              <a:rPr lang="en-GB" sz="2800" dirty="0">
                <a:solidFill>
                  <a:srgbClr val="FF0000"/>
                </a:solidFill>
                <a:latin typeface="Times New Roman" panose="02020603050405020304" pitchFamily="18" charset="0"/>
                <a:cs typeface="Times New Roman" panose="02020603050405020304" pitchFamily="18" charset="0"/>
              </a:rPr>
              <a:t>Haemodialysis and </a:t>
            </a:r>
            <a:r>
              <a:rPr lang="en-GB" sz="2800" dirty="0" err="1">
                <a:solidFill>
                  <a:srgbClr val="FF0000"/>
                </a:solidFill>
                <a:latin typeface="Times New Roman" panose="02020603050405020304" pitchFamily="18" charset="0"/>
                <a:cs typeface="Times New Roman" panose="02020603050405020304" pitchFamily="18" charset="0"/>
              </a:rPr>
              <a:t>haemo</a:t>
            </a:r>
            <a:r>
              <a:rPr lang="en-GB" sz="2800" dirty="0">
                <a:solidFill>
                  <a:srgbClr val="FF0000"/>
                </a:solidFill>
                <a:latin typeface="Times New Roman" panose="02020603050405020304" pitchFamily="18" charset="0"/>
                <a:cs typeface="Times New Roman" panose="02020603050405020304" pitchFamily="18" charset="0"/>
              </a:rPr>
              <a:t>-perfusion</a:t>
            </a:r>
          </a:p>
          <a:p>
            <a:pPr algn="just"/>
            <a:r>
              <a:rPr lang="en-GB" sz="2400" dirty="0">
                <a:latin typeface="Times New Roman" panose="02020603050405020304" pitchFamily="18" charset="0"/>
                <a:cs typeface="Times New Roman" panose="02020603050405020304" pitchFamily="18" charset="0"/>
              </a:rPr>
              <a:t>These techniques can enhance the elimination of poisons that have a small volume of distribution and a long half-life after overdose; use is appropriate when poisoning is sufficiently severe.</a:t>
            </a:r>
          </a:p>
          <a:p>
            <a:pPr algn="just"/>
            <a:endParaRPr lang="en-GB" sz="2400" dirty="0">
              <a:latin typeface="Times New Roman" panose="02020603050405020304" pitchFamily="18" charset="0"/>
              <a:cs typeface="Times New Roman" panose="02020603050405020304" pitchFamily="18" charset="0"/>
            </a:endParaRPr>
          </a:p>
          <a:p>
            <a:pPr algn="just"/>
            <a:r>
              <a:rPr lang="en-GB" sz="2800" dirty="0">
                <a:solidFill>
                  <a:srgbClr val="FF0000"/>
                </a:solidFill>
                <a:latin typeface="Times New Roman" panose="02020603050405020304" pitchFamily="18" charset="0"/>
                <a:cs typeface="Times New Roman" panose="02020603050405020304" pitchFamily="18" charset="0"/>
              </a:rPr>
              <a:t>Lipid emulsion therapy</a:t>
            </a:r>
          </a:p>
          <a:p>
            <a:pPr algn="just"/>
            <a:r>
              <a:rPr lang="en-GB" sz="2400" dirty="0">
                <a:latin typeface="Times New Roman" panose="02020603050405020304" pitchFamily="18" charset="0"/>
                <a:cs typeface="Times New Roman" panose="02020603050405020304" pitchFamily="18" charset="0"/>
              </a:rPr>
              <a:t>Lipid emulsion therapy is increasingly used for poisoning with lipid-soluble agents, such as local anaesthetics, tricyclic antidepressants, calcium channel blockers and lipid-soluble </a:t>
            </a:r>
            <a:r>
              <a:rPr lang="el-GR" sz="2400" dirty="0">
                <a:latin typeface="Times New Roman" panose="02020603050405020304" pitchFamily="18" charset="0"/>
                <a:cs typeface="Times New Roman" panose="02020603050405020304" pitchFamily="18" charset="0"/>
              </a:rPr>
              <a:t>β-</a:t>
            </a:r>
            <a:r>
              <a:rPr lang="en-GB" sz="2400" dirty="0" err="1">
                <a:latin typeface="Times New Roman" panose="02020603050405020304" pitchFamily="18" charset="0"/>
                <a:cs typeface="Times New Roman" panose="02020603050405020304" pitchFamily="18" charset="0"/>
              </a:rPr>
              <a:t>adrenoceptor</a:t>
            </a:r>
            <a:r>
              <a:rPr lang="en-GB" sz="2400" dirty="0">
                <a:latin typeface="Times New Roman" panose="02020603050405020304" pitchFamily="18" charset="0"/>
                <a:cs typeface="Times New Roman" panose="02020603050405020304" pitchFamily="18" charset="0"/>
              </a:rPr>
              <a:t> antagonists (</a:t>
            </a:r>
            <a:r>
              <a:rPr lang="el-GR" sz="2400" dirty="0">
                <a:latin typeface="Times New Roman" panose="02020603050405020304" pitchFamily="18" charset="0"/>
                <a:cs typeface="Times New Roman" panose="02020603050405020304" pitchFamily="18" charset="0"/>
              </a:rPr>
              <a:t>β-</a:t>
            </a:r>
            <a:r>
              <a:rPr lang="en-GB" sz="2400" dirty="0">
                <a:latin typeface="Times New Roman" panose="02020603050405020304" pitchFamily="18" charset="0"/>
                <a:cs typeface="Times New Roman" panose="02020603050405020304" pitchFamily="18" charset="0"/>
              </a:rPr>
              <a:t>blockers) such as propranolol.</a:t>
            </a:r>
          </a:p>
        </p:txBody>
      </p:sp>
    </p:spTree>
    <p:extLst>
      <p:ext uri="{BB962C8B-B14F-4D97-AF65-F5344CB8AC3E}">
        <p14:creationId xmlns:p14="http://schemas.microsoft.com/office/powerpoint/2010/main" val="267220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739185" y="1609782"/>
            <a:ext cx="10260991" cy="4401205"/>
          </a:xfrm>
          <a:prstGeom prst="rect">
            <a:avLst/>
          </a:prstGeom>
        </p:spPr>
        <p:txBody>
          <a:bodyPr wrap="square">
            <a:spAutoFit/>
          </a:bodyPr>
          <a:lstStyle/>
          <a:p>
            <a:r>
              <a:rPr lang="en-GB" sz="2800" dirty="0">
                <a:solidFill>
                  <a:srgbClr val="FF0000"/>
                </a:solidFill>
                <a:latin typeface="Times New Roman" panose="02020603050405020304" pitchFamily="18" charset="0"/>
                <a:cs typeface="Times New Roman" panose="02020603050405020304" pitchFamily="18" charset="0"/>
              </a:rPr>
              <a:t>Supportive care</a:t>
            </a:r>
          </a:p>
          <a:p>
            <a:r>
              <a:rPr lang="en-GB" sz="2800" dirty="0">
                <a:latin typeface="Times New Roman" panose="02020603050405020304" pitchFamily="18" charset="0"/>
                <a:cs typeface="Times New Roman" panose="02020603050405020304" pitchFamily="18" charset="0"/>
              </a:rPr>
              <a:t>For most poisons, antidotes and methods to accelerate elimination</a:t>
            </a:r>
          </a:p>
          <a:p>
            <a:r>
              <a:rPr lang="en-GB" sz="2800" dirty="0">
                <a:latin typeface="Times New Roman" panose="02020603050405020304" pitchFamily="18" charset="0"/>
                <a:cs typeface="Times New Roman" panose="02020603050405020304" pitchFamily="18" charset="0"/>
              </a:rPr>
              <a:t>are inappropriate, unavailable or incompletely effective. Outcome</a:t>
            </a:r>
          </a:p>
          <a:p>
            <a:r>
              <a:rPr lang="en-GB" sz="2800" dirty="0">
                <a:latin typeface="Times New Roman" panose="02020603050405020304" pitchFamily="18" charset="0"/>
                <a:cs typeface="Times New Roman" panose="02020603050405020304" pitchFamily="18" charset="0"/>
              </a:rPr>
              <a:t>is dependent on appropriate nursing and supportive care, </a:t>
            </a:r>
            <a:r>
              <a:rPr lang="en-GB" sz="2800" dirty="0" smtClean="0">
                <a:latin typeface="Times New Roman" panose="02020603050405020304" pitchFamily="18" charset="0"/>
                <a:cs typeface="Times New Roman" panose="02020603050405020304" pitchFamily="18" charset="0"/>
              </a:rPr>
              <a:t>and treatment </a:t>
            </a:r>
            <a:r>
              <a:rPr lang="en-GB" sz="2800" dirty="0">
                <a:latin typeface="Times New Roman" panose="02020603050405020304" pitchFamily="18" charset="0"/>
                <a:cs typeface="Times New Roman" panose="02020603050405020304" pitchFamily="18" charset="0"/>
              </a:rPr>
              <a:t>of </a:t>
            </a:r>
            <a:r>
              <a:rPr lang="en-GB" sz="2800" dirty="0" smtClean="0">
                <a:latin typeface="Times New Roman" panose="02020603050405020304" pitchFamily="18" charset="0"/>
                <a:cs typeface="Times New Roman" panose="02020603050405020304" pitchFamily="18" charset="0"/>
              </a:rPr>
              <a:t>complications.</a:t>
            </a:r>
          </a:p>
          <a:p>
            <a:endParaRPr lang="en-GB" sz="2800" dirty="0">
              <a:latin typeface="Times New Roman" panose="02020603050405020304" pitchFamily="18" charset="0"/>
              <a:cs typeface="Times New Roman" panose="02020603050405020304" pitchFamily="18" charset="0"/>
            </a:endParaRPr>
          </a:p>
          <a:p>
            <a:r>
              <a:rPr lang="en-GB" sz="2800" b="1" dirty="0">
                <a:solidFill>
                  <a:srgbClr val="FF0000"/>
                </a:solidFill>
                <a:latin typeface="Times New Roman" panose="02020603050405020304" pitchFamily="18" charset="0"/>
                <a:cs typeface="Times New Roman" panose="02020603050405020304" pitchFamily="18" charset="0"/>
              </a:rPr>
              <a:t>Antidotes</a:t>
            </a:r>
          </a:p>
          <a:p>
            <a:r>
              <a:rPr lang="en-GB" sz="2800" dirty="0">
                <a:latin typeface="Times New Roman" panose="02020603050405020304" pitchFamily="18" charset="0"/>
                <a:cs typeface="Times New Roman" panose="02020603050405020304" pitchFamily="18" charset="0"/>
              </a:rPr>
              <a:t>Antidotes are available for some poisons and work by a variety of mechanisms The use of some of these in the management of specific poisons is described below.</a:t>
            </a:r>
          </a:p>
        </p:txBody>
      </p:sp>
    </p:spTree>
    <p:extLst>
      <p:ext uri="{BB962C8B-B14F-4D97-AF65-F5344CB8AC3E}">
        <p14:creationId xmlns:p14="http://schemas.microsoft.com/office/powerpoint/2010/main" val="164268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0218" r="642"/>
          <a:stretch/>
        </p:blipFill>
        <p:spPr>
          <a:xfrm>
            <a:off x="667568" y="953668"/>
            <a:ext cx="10400599" cy="4963708"/>
          </a:xfrm>
          <a:prstGeom prst="rect">
            <a:avLst/>
          </a:prstGeom>
        </p:spPr>
      </p:pic>
    </p:spTree>
    <p:extLst>
      <p:ext uri="{BB962C8B-B14F-4D97-AF65-F5344CB8AC3E}">
        <p14:creationId xmlns:p14="http://schemas.microsoft.com/office/powerpoint/2010/main" val="20708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03741" y="1347298"/>
            <a:ext cx="11213720" cy="4524315"/>
          </a:xfrm>
          <a:prstGeom prst="rect">
            <a:avLst/>
          </a:prstGeom>
        </p:spPr>
        <p:txBody>
          <a:bodyPr wrap="square">
            <a:spAutoFit/>
          </a:bodyPr>
          <a:lstStyle/>
          <a:p>
            <a:r>
              <a:rPr lang="en-GB" sz="3200" dirty="0">
                <a:latin typeface="Times New Roman" panose="02020603050405020304" pitchFamily="18" charset="0"/>
                <a:cs typeface="Times New Roman" panose="02020603050405020304" pitchFamily="18" charset="0"/>
              </a:rPr>
              <a:t>Poisoning by specific pharmaceutical agents:</a:t>
            </a:r>
          </a:p>
          <a:p>
            <a:r>
              <a:rPr lang="en-GB" sz="3200" dirty="0">
                <a:solidFill>
                  <a:srgbClr val="FF0000"/>
                </a:solidFill>
                <a:latin typeface="Times New Roman" panose="02020603050405020304" pitchFamily="18" charset="0"/>
                <a:cs typeface="Times New Roman" panose="02020603050405020304" pitchFamily="18" charset="0"/>
              </a:rPr>
              <a:t>Paracetamol (acetaminophen) </a:t>
            </a:r>
            <a:endParaRPr lang="en-GB" sz="3200"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Paracetamol is </a:t>
            </a:r>
            <a:r>
              <a:rPr lang="en-GB" sz="2800" dirty="0">
                <a:latin typeface="Times New Roman" panose="02020603050405020304" pitchFamily="18" charset="0"/>
                <a:cs typeface="Times New Roman" panose="02020603050405020304" pitchFamily="18" charset="0"/>
              </a:rPr>
              <a:t>one of the most common drugs use in overdose. </a:t>
            </a:r>
            <a:endParaRPr lang="en-GB"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Toxicity </a:t>
            </a:r>
            <a:r>
              <a:rPr lang="en-GB" sz="2800" dirty="0">
                <a:latin typeface="Times New Roman" panose="02020603050405020304" pitchFamily="18" charset="0"/>
                <a:cs typeface="Times New Roman" panose="02020603050405020304" pitchFamily="18" charset="0"/>
              </a:rPr>
              <a:t>is caused by an intermediate reactive metabolite that binds covalently to cellular proteins, causing cell death.</a:t>
            </a:r>
          </a:p>
          <a:p>
            <a:pPr marL="457200" indent="-457200">
              <a:buFont typeface="Wingdings" panose="05000000000000000000" pitchFamily="2" charset="2"/>
              <a:buChar char="Ø"/>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This results in hepatic and occasionally renal failure. </a:t>
            </a:r>
          </a:p>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In therapeutic doses, the toxic metabolite is detoxified in reactions requiring glutathione, but in overdose, glutathione reserves become exhausted.</a:t>
            </a:r>
          </a:p>
        </p:txBody>
      </p:sp>
    </p:spTree>
    <p:extLst>
      <p:ext uri="{BB962C8B-B14F-4D97-AF65-F5344CB8AC3E}">
        <p14:creationId xmlns:p14="http://schemas.microsoft.com/office/powerpoint/2010/main" val="373364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74923" y="1305342"/>
            <a:ext cx="10693552" cy="4154984"/>
          </a:xfrm>
          <a:prstGeom prst="rect">
            <a:avLst/>
          </a:prstGeom>
        </p:spPr>
        <p:txBody>
          <a:bodyPr wrap="square">
            <a:spAutoFit/>
          </a:bodyPr>
          <a:lstStyle/>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Activated charcoal may be used in patients presenting within 1 hour.</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Antidotes for paracetamol act by replenishing </a:t>
            </a:r>
            <a:r>
              <a:rPr lang="en-GB" sz="2400" dirty="0" smtClean="0">
                <a:latin typeface="Times New Roman" panose="02020603050405020304" pitchFamily="18" charset="0"/>
                <a:cs typeface="Times New Roman" panose="02020603050405020304" pitchFamily="18" charset="0"/>
              </a:rPr>
              <a:t>hepatic glutathione </a:t>
            </a:r>
            <a:r>
              <a:rPr lang="en-GB" sz="2400" dirty="0">
                <a:latin typeface="Times New Roman" panose="02020603050405020304" pitchFamily="18" charset="0"/>
                <a:cs typeface="Times New Roman" panose="02020603050405020304" pitchFamily="18" charset="0"/>
              </a:rPr>
              <a:t>and should be administered to all patients with acute poisoning and paracetamol concentrations above a ‘treatment line’.</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err="1">
                <a:latin typeface="Times New Roman" panose="02020603050405020304" pitchFamily="18" charset="0"/>
                <a:cs typeface="Times New Roman" panose="02020603050405020304" pitchFamily="18" charset="0"/>
              </a:rPr>
              <a:t>Acetylcysteine</a:t>
            </a:r>
            <a:r>
              <a:rPr lang="en-GB" sz="2400" dirty="0">
                <a:latin typeface="Times New Roman" panose="02020603050405020304" pitchFamily="18" charset="0"/>
                <a:cs typeface="Times New Roman" panose="02020603050405020304" pitchFamily="18" charset="0"/>
              </a:rPr>
              <a:t> given intravenously (or orally in some countries) is highly efficacious if administered within 8 hours of the overdose. </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Efficacy declines thereafter, so administration should not be delayed in patients presenting after 8 hours to await a paracetamol blood concentration result. </a:t>
            </a:r>
          </a:p>
        </p:txBody>
      </p:sp>
    </p:spTree>
    <p:extLst>
      <p:ext uri="{BB962C8B-B14F-4D97-AF65-F5344CB8AC3E}">
        <p14:creationId xmlns:p14="http://schemas.microsoft.com/office/powerpoint/2010/main" val="130232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750137" y="1522175"/>
            <a:ext cx="10239090" cy="4401205"/>
          </a:xfrm>
          <a:prstGeom prst="rect">
            <a:avLst/>
          </a:prstGeom>
        </p:spPr>
        <p:txBody>
          <a:bodyPr wrap="square">
            <a:spAutoFit/>
          </a:bodyPr>
          <a:lstStyle/>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Acute poisoning is common, accounting for about 1% of hospital admissions.</a:t>
            </a:r>
          </a:p>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most frequent cause is intentional drug overdose in the </a:t>
            </a:r>
            <a:r>
              <a:rPr lang="en-GB" sz="2800" dirty="0" smtClean="0">
                <a:latin typeface="Times New Roman" panose="02020603050405020304" pitchFamily="18" charset="0"/>
                <a:cs typeface="Times New Roman" panose="02020603050405020304" pitchFamily="18" charset="0"/>
              </a:rPr>
              <a:t>context of </a:t>
            </a:r>
            <a:r>
              <a:rPr lang="en-GB" sz="2800" dirty="0">
                <a:latin typeface="Times New Roman" panose="02020603050405020304" pitchFamily="18" charset="0"/>
                <a:cs typeface="Times New Roman" panose="02020603050405020304" pitchFamily="18" charset="0"/>
              </a:rPr>
              <a:t>self-harm, often involving prescribed or ‘over-the-counter’ medicines. </a:t>
            </a:r>
          </a:p>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Accidental poisoning is also common, </a:t>
            </a:r>
            <a:r>
              <a:rPr lang="en-GB" sz="2800" dirty="0" smtClean="0">
                <a:latin typeface="Times New Roman" panose="02020603050405020304" pitchFamily="18" charset="0"/>
                <a:cs typeface="Times New Roman" panose="02020603050405020304" pitchFamily="18" charset="0"/>
              </a:rPr>
              <a:t>especially in </a:t>
            </a:r>
            <a:r>
              <a:rPr lang="en-GB" sz="2800" dirty="0">
                <a:latin typeface="Times New Roman" panose="02020603050405020304" pitchFamily="18" charset="0"/>
                <a:cs typeface="Times New Roman" panose="02020603050405020304" pitchFamily="18" charset="0"/>
              </a:rPr>
              <a:t>children and the elderly</a:t>
            </a:r>
          </a:p>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Poisoning is a major cause of </a:t>
            </a:r>
            <a:r>
              <a:rPr lang="en-GB" sz="2800" dirty="0" smtClean="0">
                <a:latin typeface="Times New Roman" panose="02020603050405020304" pitchFamily="18" charset="0"/>
                <a:cs typeface="Times New Roman" panose="02020603050405020304" pitchFamily="18" charset="0"/>
              </a:rPr>
              <a:t>death in </a:t>
            </a:r>
            <a:r>
              <a:rPr lang="en-GB" sz="2800" dirty="0">
                <a:latin typeface="Times New Roman" panose="02020603050405020304" pitchFamily="18" charset="0"/>
                <a:cs typeface="Times New Roman" panose="02020603050405020304" pitchFamily="18" charset="0"/>
              </a:rPr>
              <a:t>young adults, but most deaths occur before patients reach medical attention, and mortality is low (&lt; 1%) in those admitted to hospital</a:t>
            </a:r>
          </a:p>
        </p:txBody>
      </p:sp>
    </p:spTree>
    <p:extLst>
      <p:ext uri="{BB962C8B-B14F-4D97-AF65-F5344CB8AC3E}">
        <p14:creationId xmlns:p14="http://schemas.microsoft.com/office/powerpoint/2010/main" val="397800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497001" y="1226437"/>
            <a:ext cx="10978276" cy="4524315"/>
          </a:xfrm>
          <a:prstGeom prst="rect">
            <a:avLst/>
          </a:prstGeom>
        </p:spPr>
        <p:txBody>
          <a:bodyPr wrap="square">
            <a:spAutoFit/>
          </a:bodyPr>
          <a:lstStyle/>
          <a:p>
            <a:pPr marL="342900" indent="-342900">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Liver and renal function, International Normalised Ratio (INR) and a venous bicarbonate should also be measured.</a:t>
            </a:r>
          </a:p>
          <a:p>
            <a:pPr marL="342900" indent="-342900">
              <a:buFont typeface="Wingdings" panose="05000000000000000000" pitchFamily="2" charset="2"/>
              <a:buChar char="Ø"/>
            </a:pPr>
            <a:endParaRPr lang="en-GB"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Arterial blood gases and lactate should be assessed in patients with reduced bicarbonate or severe liver function abnormalities; metabolic acidosis indicates severe poisoning.</a:t>
            </a:r>
          </a:p>
          <a:p>
            <a:pPr marL="342900" indent="-342900">
              <a:buFont typeface="Wingdings" panose="05000000000000000000" pitchFamily="2" charset="2"/>
              <a:buChar char="Ø"/>
            </a:pPr>
            <a:endParaRPr lang="en-GB"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An alternative antidote is methionine 2.5 g orally (adult dose) every 4 hours to a total of four doses, but this may be less effective, especially after delayed presentation.</a:t>
            </a:r>
          </a:p>
          <a:p>
            <a:pPr marL="342900" indent="-342900">
              <a:buFont typeface="Wingdings" panose="05000000000000000000" pitchFamily="2" charset="2"/>
              <a:buChar char="Ø"/>
            </a:pPr>
            <a:endParaRPr lang="en-GB"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Liver transplantation should be considered for paracetamol poisoning with life-threatening liver failure.</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98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20168" y="1443841"/>
            <a:ext cx="10310270" cy="4585871"/>
          </a:xfrm>
          <a:prstGeom prst="rect">
            <a:avLst/>
          </a:prstGeom>
        </p:spPr>
        <p:txBody>
          <a:bodyPr wrap="square">
            <a:spAutoFit/>
          </a:bodyPr>
          <a:lstStyle/>
          <a:p>
            <a:r>
              <a:rPr lang="en-GB" sz="2800" dirty="0">
                <a:solidFill>
                  <a:srgbClr val="FF0000"/>
                </a:solidFill>
                <a:latin typeface="Times New Roman" panose="02020603050405020304" pitchFamily="18" charset="0"/>
                <a:cs typeface="Times New Roman" panose="02020603050405020304" pitchFamily="18" charset="0"/>
              </a:rPr>
              <a:t>Salicylates (aspirin)</a:t>
            </a:r>
          </a:p>
          <a:p>
            <a:r>
              <a:rPr lang="en-GB" sz="2400" dirty="0">
                <a:latin typeface="Times New Roman" panose="02020603050405020304" pitchFamily="18" charset="0"/>
                <a:cs typeface="Times New Roman" panose="02020603050405020304" pitchFamily="18" charset="0"/>
              </a:rPr>
              <a:t>Clinical features</a:t>
            </a: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Salicylate overdose commonly causes nausea, vomiting, sweating, tinnitus and deafness.</a:t>
            </a: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Direct stimulation of the respiratory centre produces hyperventilation and respiratory alkalosis</a:t>
            </a: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Peripheral vasodilatation with bounding pulses and profuse sweating occurs in moderately severe cases. Serious poisoning is associated with metabolic acidosis, hypoprothrombinaemia, hyperglycaemia, hyperpyrexia, renal failure, pulmonary oedema, shock and cerebral oedema.</a:t>
            </a: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Toxicity is enhanced by acidosis, which increases salicylate transfer across the blood–brain barrier.</a:t>
            </a:r>
          </a:p>
        </p:txBody>
      </p:sp>
    </p:spTree>
    <p:extLst>
      <p:ext uri="{BB962C8B-B14F-4D97-AF65-F5344CB8AC3E}">
        <p14:creationId xmlns:p14="http://schemas.microsoft.com/office/powerpoint/2010/main" val="241588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58496" y="1151454"/>
            <a:ext cx="10890668" cy="4955203"/>
          </a:xfrm>
          <a:prstGeom prst="rect">
            <a:avLst/>
          </a:prstGeom>
        </p:spPr>
        <p:txBody>
          <a:bodyPr wrap="square">
            <a:spAutoFit/>
          </a:bodyPr>
          <a:lstStyle/>
          <a:p>
            <a:r>
              <a:rPr lang="en-GB" sz="2800" dirty="0">
                <a:latin typeface="Times New Roman" panose="02020603050405020304" pitchFamily="18" charset="0"/>
                <a:cs typeface="Times New Roman" panose="02020603050405020304" pitchFamily="18" charset="0"/>
              </a:rPr>
              <a:t>Management</a:t>
            </a: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Activated charcoal.</a:t>
            </a: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plasma salicylate concentration should be measured at least 2 (symptomatic patients) or 4 hours (asymptomatic patients).</a:t>
            </a:r>
          </a:p>
          <a:p>
            <a:endParaRPr lang="en-GB"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Dehydration should be corrected carefully because of the risk of pulmonary oedema. Metabolic acidosis should be treated with intravenous sodium bicarbonate (8.4%), after plasma potassium has been corrected.</a:t>
            </a: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Urinary alkalinisation is indicated for adults with salicylate concentrations above 500 mg/L.</a:t>
            </a: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Haemodialysis when serum concentrations are above 700 mg/L in adults with severe toxic features, or in renal failure, pulmonary oedema, coma, convulsions or refractory acidosis.</a:t>
            </a:r>
          </a:p>
        </p:txBody>
      </p:sp>
    </p:spTree>
    <p:extLst>
      <p:ext uri="{BB962C8B-B14F-4D97-AF65-F5344CB8AC3E}">
        <p14:creationId xmlns:p14="http://schemas.microsoft.com/office/powerpoint/2010/main" val="253790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09217" y="1317906"/>
            <a:ext cx="10616896" cy="4154984"/>
          </a:xfrm>
          <a:prstGeom prst="rect">
            <a:avLst/>
          </a:prstGeom>
        </p:spPr>
        <p:txBody>
          <a:bodyPr wrap="square">
            <a:spAutoFit/>
          </a:bodyPr>
          <a:lstStyle/>
          <a:p>
            <a:r>
              <a:rPr lang="en-GB" sz="2400" b="1" dirty="0">
                <a:solidFill>
                  <a:srgbClr val="FF0000"/>
                </a:solidFill>
                <a:latin typeface="Times New Roman" panose="02020603050405020304" pitchFamily="18" charset="0"/>
                <a:cs typeface="Times New Roman" panose="02020603050405020304" pitchFamily="18" charset="0"/>
              </a:rPr>
              <a:t>Benzodiazepines</a:t>
            </a:r>
          </a:p>
          <a:p>
            <a:pPr marL="285750" indent="-28575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Benzodiazepines (e.g. diazepam) are of low toxicity when taken alone in overdose but can enhance CNS and respiratory depression when taken with other sedative agents, including alcohol. </a:t>
            </a:r>
          </a:p>
          <a:p>
            <a:pPr marL="285750" indent="-28575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They are more hazardous in the elderly and those with chronic lung or neuromuscular disease.</a:t>
            </a:r>
          </a:p>
          <a:p>
            <a:pPr marL="285750" indent="-28575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specific benzodiazepine antagonist flumazenil (0.5 mg IV, repeated if needed) increases conscious level in patients with benzodiazepine overdose, but carries a risk of seizures and is contraindicated in patients co-ingesting pro-</a:t>
            </a:r>
            <a:r>
              <a:rPr lang="en-GB" sz="2400" dirty="0" err="1">
                <a:latin typeface="Times New Roman" panose="02020603050405020304" pitchFamily="18" charset="0"/>
                <a:cs typeface="Times New Roman" panose="02020603050405020304" pitchFamily="18" charset="0"/>
              </a:rPr>
              <a:t>convulsants</a:t>
            </a:r>
            <a:r>
              <a:rPr lang="en-GB"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817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240920" y="1028343"/>
            <a:ext cx="11388934" cy="5262979"/>
          </a:xfrm>
          <a:prstGeom prst="rect">
            <a:avLst/>
          </a:prstGeom>
        </p:spPr>
        <p:txBody>
          <a:bodyPr wrap="square">
            <a:spAutoFit/>
          </a:bodyPr>
          <a:lstStyle/>
          <a:p>
            <a:r>
              <a:rPr lang="en-GB" sz="2400" b="1" dirty="0">
                <a:solidFill>
                  <a:srgbClr val="FF0000"/>
                </a:solidFill>
                <a:latin typeface="Times New Roman" panose="02020603050405020304" pitchFamily="18" charset="0"/>
                <a:cs typeface="Times New Roman" panose="02020603050405020304" pitchFamily="18" charset="0"/>
              </a:rPr>
              <a:t>Organophosphorus insecticides and nerve agents</a:t>
            </a:r>
          </a:p>
          <a:p>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Organophosphorus (OP) compounds) are widely used as pesticides, especially in developing countries. </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Case fatality following deliberate ingestion is high (5–20%).</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toxicology and management of nerve agent and pesticide poisoning are similar.</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OP compounds inactivate acetylcholinesterase (</a:t>
            </a:r>
            <a:r>
              <a:rPr lang="en-GB" sz="2400" dirty="0" err="1">
                <a:latin typeface="Times New Roman" panose="02020603050405020304" pitchFamily="18" charset="0"/>
                <a:cs typeface="Times New Roman" panose="02020603050405020304" pitchFamily="18" charset="0"/>
              </a:rPr>
              <a:t>AChE</a:t>
            </a:r>
            <a:r>
              <a:rPr lang="en-GB" sz="2400" dirty="0">
                <a:latin typeface="Times New Roman" panose="02020603050405020304" pitchFamily="18" charset="0"/>
                <a:cs typeface="Times New Roman" panose="02020603050405020304" pitchFamily="18" charset="0"/>
              </a:rPr>
              <a:t>), resulting in the accumulation of acetylcholine (</a:t>
            </a:r>
            <a:r>
              <a:rPr lang="en-GB" sz="2400" dirty="0" err="1">
                <a:latin typeface="Times New Roman" panose="02020603050405020304" pitchFamily="18" charset="0"/>
                <a:cs typeface="Times New Roman" panose="02020603050405020304" pitchFamily="18" charset="0"/>
              </a:rPr>
              <a:t>ACh</a:t>
            </a:r>
            <a:r>
              <a:rPr lang="en-GB" sz="2400" dirty="0">
                <a:latin typeface="Times New Roman" panose="02020603050405020304" pitchFamily="18" charset="0"/>
                <a:cs typeface="Times New Roman" panose="02020603050405020304" pitchFamily="18" charset="0"/>
              </a:rPr>
              <a:t>) in cholinergic synapses.</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Exposure is confirmed by measurement of plasma or red blood cell cholinesterase activity but antidote use should not be delayed pending results.</a:t>
            </a:r>
          </a:p>
        </p:txBody>
      </p:sp>
    </p:spTree>
    <p:extLst>
      <p:ext uri="{BB962C8B-B14F-4D97-AF65-F5344CB8AC3E}">
        <p14:creationId xmlns:p14="http://schemas.microsoft.com/office/powerpoint/2010/main" val="43540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9289"/>
            <a:ext cx="12192000" cy="6208712"/>
          </a:xfrm>
          <a:prstGeom prst="rect">
            <a:avLst/>
          </a:prstGeom>
        </p:spPr>
      </p:pic>
    </p:spTree>
    <p:extLst>
      <p:ext uri="{BB962C8B-B14F-4D97-AF65-F5344CB8AC3E}">
        <p14:creationId xmlns:p14="http://schemas.microsoft.com/office/powerpoint/2010/main" val="234286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38419" y="1400439"/>
            <a:ext cx="11115162" cy="2339102"/>
          </a:xfrm>
          <a:prstGeom prst="rect">
            <a:avLst/>
          </a:prstGeom>
        </p:spPr>
        <p:txBody>
          <a:bodyPr wrap="square">
            <a:spAutoFit/>
          </a:bodyPr>
          <a:lstStyle/>
          <a:p>
            <a:r>
              <a:rPr lang="en-GB" sz="2000" b="1" dirty="0">
                <a:solidFill>
                  <a:srgbClr val="FF0000"/>
                </a:solidFill>
                <a:latin typeface="Times New Roman" panose="02020603050405020304" pitchFamily="18" charset="0"/>
                <a:cs typeface="Times New Roman" panose="02020603050405020304" pitchFamily="18" charset="0"/>
              </a:rPr>
              <a:t>Clinical features and management</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OP poisoning causes an acute cholinergic phase, which may occasionally be followed by the intermediate syndrome or organophosphate-induced delayed polyneuropathy (OPIDN). The onset, severity and duration of poisoning depend on the route of exposure and agent involved.</a:t>
            </a: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Acute cholinergic syndrome</a:t>
            </a:r>
          </a:p>
          <a:p>
            <a:r>
              <a:rPr lang="en-GB" dirty="0">
                <a:latin typeface="Times New Roman" panose="02020603050405020304" pitchFamily="18" charset="0"/>
                <a:cs typeface="Times New Roman" panose="02020603050405020304" pitchFamily="18" charset="0"/>
              </a:rPr>
              <a:t>This usually starts within a few minutes of exposure and nicotinic or muscarinic features may be present</a:t>
            </a:r>
          </a:p>
        </p:txBody>
      </p:sp>
    </p:spTree>
    <p:extLst>
      <p:ext uri="{BB962C8B-B14F-4D97-AF65-F5344CB8AC3E}">
        <p14:creationId xmlns:p14="http://schemas.microsoft.com/office/powerpoint/2010/main" val="1797537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34" y="1004182"/>
            <a:ext cx="10826810" cy="5853818"/>
          </a:xfrm>
          <a:prstGeom prst="rect">
            <a:avLst/>
          </a:prstGeom>
        </p:spPr>
      </p:pic>
    </p:spTree>
    <p:extLst>
      <p:ext uri="{BB962C8B-B14F-4D97-AF65-F5344CB8AC3E}">
        <p14:creationId xmlns:p14="http://schemas.microsoft.com/office/powerpoint/2010/main" val="1792128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42069" y="1028343"/>
            <a:ext cx="11328705" cy="5262979"/>
          </a:xfrm>
          <a:prstGeom prst="rect">
            <a:avLst/>
          </a:prstGeom>
        </p:spPr>
        <p:txBody>
          <a:bodyPr wrap="square">
            <a:spAutoFit/>
          </a:bodyPr>
          <a:lstStyle/>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airway should be cleared of excessive secretions, breathing and circulation assessed, high-flow oxygen administered and intravenous access obtained.</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Appropriate external decontamination is needed.</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Gastric lavage or activated charcoal may be considered if the patient presents sufficiently early.</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ECG, oxygen saturation, blood gases, temperature, urea and electrolytes,</a:t>
            </a:r>
          </a:p>
          <a:p>
            <a:pPr algn="just"/>
            <a:r>
              <a:rPr lang="en-GB" sz="2400" dirty="0">
                <a:latin typeface="Times New Roman" panose="02020603050405020304" pitchFamily="18" charset="0"/>
                <a:cs typeface="Times New Roman" panose="02020603050405020304" pitchFamily="18" charset="0"/>
              </a:rPr>
              <a:t>     amylase and glucose should be monitored closely.</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Early use of sufficient doses of atropine is potentially life-saving in patients with severe toxicity. Atropine reverses </a:t>
            </a:r>
            <a:r>
              <a:rPr lang="en-GB" sz="2400" dirty="0" err="1">
                <a:latin typeface="Times New Roman" panose="02020603050405020304" pitchFamily="18" charset="0"/>
                <a:cs typeface="Times New Roman" panose="02020603050405020304" pitchFamily="18" charset="0"/>
              </a:rPr>
              <a:t>ACh</a:t>
            </a:r>
            <a:r>
              <a:rPr lang="en-GB" sz="2400" dirty="0">
                <a:latin typeface="Times New Roman" panose="02020603050405020304" pitchFamily="18" charset="0"/>
                <a:cs typeface="Times New Roman" panose="02020603050405020304" pitchFamily="18" charset="0"/>
              </a:rPr>
              <a:t>-induced bronchospasm, </a:t>
            </a:r>
            <a:r>
              <a:rPr lang="en-GB" sz="2400" dirty="0" err="1">
                <a:latin typeface="Times New Roman" panose="02020603050405020304" pitchFamily="18" charset="0"/>
                <a:cs typeface="Times New Roman" panose="02020603050405020304" pitchFamily="18" charset="0"/>
              </a:rPr>
              <a:t>bronchorrhoea</a:t>
            </a:r>
            <a:r>
              <a:rPr lang="en-GB" sz="2400" dirty="0">
                <a:latin typeface="Times New Roman" panose="02020603050405020304" pitchFamily="18" charset="0"/>
                <a:cs typeface="Times New Roman" panose="02020603050405020304" pitchFamily="18" charset="0"/>
              </a:rPr>
              <a:t>, bradycardia and hypotension.</a:t>
            </a:r>
          </a:p>
        </p:txBody>
      </p:sp>
    </p:spTree>
    <p:extLst>
      <p:ext uri="{BB962C8B-B14F-4D97-AF65-F5344CB8AC3E}">
        <p14:creationId xmlns:p14="http://schemas.microsoft.com/office/powerpoint/2010/main" val="2401494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782989" y="1127943"/>
            <a:ext cx="10343124" cy="4401205"/>
          </a:xfrm>
          <a:prstGeom prst="rect">
            <a:avLst/>
          </a:prstGeom>
        </p:spPr>
        <p:txBody>
          <a:bodyPr wrap="square">
            <a:spAutoFit/>
          </a:bodyPr>
          <a:lstStyle/>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In severe poisoning requiring atropine, an oxime such as </a:t>
            </a:r>
            <a:r>
              <a:rPr lang="en-GB" sz="2800" dirty="0" err="1">
                <a:latin typeface="Times New Roman" panose="02020603050405020304" pitchFamily="18" charset="0"/>
                <a:cs typeface="Times New Roman" panose="02020603050405020304" pitchFamily="18" charset="0"/>
              </a:rPr>
              <a:t>pralidoxime</a:t>
            </a:r>
            <a:r>
              <a:rPr lang="en-GB" sz="2800" dirty="0">
                <a:latin typeface="Times New Roman" panose="02020603050405020304" pitchFamily="18" charset="0"/>
                <a:cs typeface="Times New Roman" panose="02020603050405020304" pitchFamily="18" charset="0"/>
              </a:rPr>
              <a:t> chloride is generally recommended, if available, although efficacy is debated. This may reverse or  prevent muscle weakness, convulsions or coma, especially if given rapidly after exposure.</a:t>
            </a:r>
          </a:p>
          <a:p>
            <a:pPr marL="457200" indent="-457200">
              <a:buFont typeface="Wingdings" panose="05000000000000000000" pitchFamily="2" charset="2"/>
              <a:buChar char="Ø"/>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The acute cholinergic phase usually lasts 48–72 hours, with most patients requiring intensive cardiorespiratory support and monitoring.</a:t>
            </a:r>
          </a:p>
        </p:txBody>
      </p:sp>
    </p:spTree>
    <p:extLst>
      <p:ext uri="{BB962C8B-B14F-4D97-AF65-F5344CB8AC3E}">
        <p14:creationId xmlns:p14="http://schemas.microsoft.com/office/powerpoint/2010/main" val="216472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4" name="Rectangle 3"/>
          <p:cNvSpPr/>
          <p:nvPr/>
        </p:nvSpPr>
        <p:spPr>
          <a:xfrm>
            <a:off x="1087789" y="1343034"/>
            <a:ext cx="10416130" cy="3477875"/>
          </a:xfrm>
          <a:prstGeom prst="rect">
            <a:avLst/>
          </a:prstGeom>
        </p:spPr>
        <p:txBody>
          <a:bodyPr wrap="square">
            <a:spAutoFit/>
          </a:bodyPr>
          <a:lstStyle/>
          <a:p>
            <a:r>
              <a:rPr lang="en-GB" sz="2800" dirty="0">
                <a:solidFill>
                  <a:srgbClr val="FF0000"/>
                </a:solidFill>
                <a:latin typeface="Times New Roman" panose="02020603050405020304" pitchFamily="18" charset="0"/>
                <a:cs typeface="Times New Roman" panose="02020603050405020304" pitchFamily="18" charset="0"/>
              </a:rPr>
              <a:t> Clinical assessment and </a:t>
            </a:r>
            <a:r>
              <a:rPr lang="en-GB" sz="2800" dirty="0" smtClean="0">
                <a:solidFill>
                  <a:srgbClr val="FF0000"/>
                </a:solidFill>
                <a:latin typeface="Times New Roman" panose="02020603050405020304" pitchFamily="18" charset="0"/>
                <a:cs typeface="Times New Roman" panose="02020603050405020304" pitchFamily="18" charset="0"/>
              </a:rPr>
              <a:t>investigations</a:t>
            </a:r>
          </a:p>
          <a:p>
            <a:endParaRPr lang="en-GB"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History and examination are described on following paragraph. Occasionally, patients may be unaware of or confused about what they have taken, or may exaggerate (or, less commonly, underestimate) the size of the overdose, but rarely mislead medical staff deliberately.</a:t>
            </a:r>
          </a:p>
          <a:p>
            <a:pPr marL="457200" indent="-4572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Poisoning is a common cause of coma, especially in younger people, but it is important to exclude other potential causes</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712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640627" y="1274564"/>
            <a:ext cx="10063875" cy="5386090"/>
          </a:xfrm>
          <a:prstGeom prst="rect">
            <a:avLst/>
          </a:prstGeom>
        </p:spPr>
        <p:txBody>
          <a:bodyPr wrap="square">
            <a:spAutoFit/>
          </a:bodyPr>
          <a:lstStyle/>
          <a:p>
            <a:pPr algn="just"/>
            <a:r>
              <a:rPr lang="en-GB" sz="2800" b="1" dirty="0">
                <a:solidFill>
                  <a:srgbClr val="FF0000"/>
                </a:solidFill>
                <a:latin typeface="Times New Roman" panose="02020603050405020304" pitchFamily="18" charset="0"/>
                <a:cs typeface="Times New Roman" panose="02020603050405020304" pitchFamily="18" charset="0"/>
              </a:rPr>
              <a:t>Intermediate syndrome</a:t>
            </a:r>
          </a:p>
          <a:p>
            <a:pPr algn="just"/>
            <a:endParaRPr lang="en-GB" sz="28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About 20% of patients with OP poisoning develop weakness that spreads rapidly from the ocular muscles to those of the head and neck, proximal limbs and the muscles of respiration, resulting in </a:t>
            </a:r>
            <a:r>
              <a:rPr lang="en-GB" sz="2400" dirty="0" err="1">
                <a:latin typeface="Times New Roman" panose="02020603050405020304" pitchFamily="18" charset="0"/>
                <a:cs typeface="Times New Roman" panose="02020603050405020304" pitchFamily="18" charset="0"/>
              </a:rPr>
              <a:t>ventilatory</a:t>
            </a:r>
            <a:r>
              <a:rPr lang="en-GB" sz="2400" dirty="0">
                <a:latin typeface="Times New Roman" panose="02020603050405020304" pitchFamily="18" charset="0"/>
                <a:cs typeface="Times New Roman" panose="02020603050405020304" pitchFamily="18" charset="0"/>
              </a:rPr>
              <a:t> failure. </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This ‘intermediate syndrome’ generally develops 1–4 days after exposure, often after resolution of the acute cholinergic syndrome, and may last 2–3 weeks. </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There is no specific treatment and supportive care is needed, including maintenance of airway and ventilation.</a:t>
            </a:r>
          </a:p>
          <a:p>
            <a:pPr algn="ctr"/>
            <a:endParaRPr lang="en-GB" sz="2400" b="1" dirty="0">
              <a:latin typeface="Times New Roman" panose="02020603050405020304" pitchFamily="18" charset="0"/>
              <a:cs typeface="Times New Roman" panose="02020603050405020304" pitchFamily="18" charset="0"/>
            </a:endParaRPr>
          </a:p>
          <a:p>
            <a:pPr algn="ctr"/>
            <a:r>
              <a:rPr lang="en-GB" sz="2400" b="1" dirty="0">
                <a:latin typeface="Times New Roman" panose="02020603050405020304" pitchFamily="18" charset="0"/>
                <a:cs typeface="Times New Roman" panose="02020603050405020304" pitchFamily="18" charset="0"/>
              </a:rPr>
              <a:t>Organophosphate-induced delayed polyneuropathy??</a:t>
            </a:r>
          </a:p>
        </p:txBody>
      </p:sp>
    </p:spTree>
    <p:extLst>
      <p:ext uri="{BB962C8B-B14F-4D97-AF65-F5344CB8AC3E}">
        <p14:creationId xmlns:p14="http://schemas.microsoft.com/office/powerpoint/2010/main" val="2298718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3" name="Rectangle 2"/>
          <p:cNvSpPr/>
          <p:nvPr/>
        </p:nvSpPr>
        <p:spPr>
          <a:xfrm>
            <a:off x="503741" y="1151454"/>
            <a:ext cx="10814012" cy="4955203"/>
          </a:xfrm>
          <a:prstGeom prst="rect">
            <a:avLst/>
          </a:prstGeom>
        </p:spPr>
        <p:txBody>
          <a:bodyPr wrap="square">
            <a:spAutoFit/>
          </a:bodyPr>
          <a:lstStyle/>
          <a:p>
            <a:r>
              <a:rPr lang="en-GB" sz="2800" b="1" dirty="0">
                <a:solidFill>
                  <a:srgbClr val="FF0000"/>
                </a:solidFill>
                <a:latin typeface="Times New Roman" panose="02020603050405020304" pitchFamily="18" charset="0"/>
                <a:cs typeface="Times New Roman" panose="02020603050405020304" pitchFamily="18" charset="0"/>
              </a:rPr>
              <a:t>Methanol and ethylene glycol</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Ethylene glycol is found in antifreeze, brake fluids and, in lower concentrations, windscreen washes. </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Methanol is present in some antifreeze products and commercially available industrial solvents, and in low concentrations in some screen washes and methylated spirits. It may also be an adulterant of illicitly produced alcohol. </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Both are rapidly absorbed after ingestion. </a:t>
            </a:r>
          </a:p>
          <a:p>
            <a:pPr marL="342900" indent="-34290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Methanol and ethylene glycol are not of high intrinsic toxicity but are converted via alcohol dehydrogenase to toxic metabolites that are largely responsible for their clinical effects.</a:t>
            </a:r>
          </a:p>
        </p:txBody>
      </p:sp>
    </p:spTree>
    <p:extLst>
      <p:ext uri="{BB962C8B-B14F-4D97-AF65-F5344CB8AC3E}">
        <p14:creationId xmlns:p14="http://schemas.microsoft.com/office/powerpoint/2010/main" val="2841970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668005" y="1166843"/>
            <a:ext cx="10978275" cy="5262979"/>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Early features of poisoning with either methanol or ethylene glycol Include</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Vomiting </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Ataxia </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Drowsiness</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Dysarthria  </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Nystagmus.</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As toxic metabolites are formed, metabolic acidosis, </a:t>
            </a:r>
            <a:r>
              <a:rPr lang="en-GB" sz="2400" dirty="0" err="1">
                <a:latin typeface="Times New Roman" panose="02020603050405020304" pitchFamily="18" charset="0"/>
                <a:cs typeface="Times New Roman" panose="02020603050405020304" pitchFamily="18" charset="0"/>
              </a:rPr>
              <a:t>tachypnoea</a:t>
            </a:r>
            <a:r>
              <a:rPr lang="en-GB" sz="2400" dirty="0">
                <a:latin typeface="Times New Roman" panose="02020603050405020304" pitchFamily="18" charset="0"/>
                <a:cs typeface="Times New Roman" panose="02020603050405020304" pitchFamily="18" charset="0"/>
              </a:rPr>
              <a:t>, coma and seizures may develop.</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Toxic effects of ethylene glycol include </a:t>
            </a:r>
            <a:r>
              <a:rPr lang="en-GB" sz="2400" dirty="0" err="1">
                <a:latin typeface="Times New Roman" panose="02020603050405020304" pitchFamily="18" charset="0"/>
                <a:cs typeface="Times New Roman" panose="02020603050405020304" pitchFamily="18" charset="0"/>
              </a:rPr>
              <a:t>ophthalmoplegia</a:t>
            </a:r>
            <a:r>
              <a:rPr lang="en-GB" sz="2400" dirty="0">
                <a:latin typeface="Times New Roman" panose="02020603050405020304" pitchFamily="18" charset="0"/>
                <a:cs typeface="Times New Roman" panose="02020603050405020304" pitchFamily="18" charset="0"/>
              </a:rPr>
              <a:t>, cranial nerve palsies, </a:t>
            </a:r>
            <a:r>
              <a:rPr lang="en-GB" sz="2400" dirty="0" err="1">
                <a:latin typeface="Times New Roman" panose="02020603050405020304" pitchFamily="18" charset="0"/>
                <a:cs typeface="Times New Roman" panose="02020603050405020304" pitchFamily="18" charset="0"/>
              </a:rPr>
              <a:t>hyporeflexia</a:t>
            </a:r>
            <a:r>
              <a:rPr lang="en-GB" sz="2400" dirty="0">
                <a:latin typeface="Times New Roman" panose="02020603050405020304" pitchFamily="18" charset="0"/>
                <a:cs typeface="Times New Roman" panose="02020603050405020304" pitchFamily="18" charset="0"/>
              </a:rPr>
              <a:t> and myoclonus.</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Renal failure.</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Methanol poisoning causes headache, delirium and vertigo. </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Visual impairment and photophobia develop, associated with optic disc and retinal oedema and impaired pupil reflexes.</a:t>
            </a:r>
          </a:p>
        </p:txBody>
      </p:sp>
    </p:spTree>
    <p:extLst>
      <p:ext uri="{BB962C8B-B14F-4D97-AF65-F5344CB8AC3E}">
        <p14:creationId xmlns:p14="http://schemas.microsoft.com/office/powerpoint/2010/main" val="498183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777513" y="1720840"/>
            <a:ext cx="10425255" cy="3785652"/>
          </a:xfrm>
          <a:prstGeom prst="rect">
            <a:avLst/>
          </a:prstGeom>
        </p:spPr>
        <p:txBody>
          <a:bodyPr wrap="square">
            <a:spAutoFit/>
          </a:bodyPr>
          <a:lstStyle/>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diagnosis can be confirmed by measurement of ethylene glycol or methanol concentrations but assays are not widely available.</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An antidote, ideally </a:t>
            </a:r>
            <a:r>
              <a:rPr lang="en-GB" sz="2400" dirty="0" err="1">
                <a:latin typeface="Times New Roman" panose="02020603050405020304" pitchFamily="18" charset="0"/>
                <a:cs typeface="Times New Roman" panose="02020603050405020304" pitchFamily="18" charset="0"/>
              </a:rPr>
              <a:t>fomepizole</a:t>
            </a:r>
            <a:r>
              <a:rPr lang="en-GB" sz="2400" dirty="0">
                <a:latin typeface="Times New Roman" panose="02020603050405020304" pitchFamily="18" charset="0"/>
                <a:cs typeface="Times New Roman" panose="02020603050405020304" pitchFamily="18" charset="0"/>
              </a:rPr>
              <a:t> but otherwise ethanol, should be administered to all patients with suspected significant exposure while awaiting the results of laboratory investigations.</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Haemodialysis or </a:t>
            </a:r>
            <a:r>
              <a:rPr lang="en-GB" sz="2400" dirty="0" err="1">
                <a:latin typeface="Times New Roman" panose="02020603050405020304" pitchFamily="18" charset="0"/>
                <a:cs typeface="Times New Roman" panose="02020603050405020304" pitchFamily="18" charset="0"/>
              </a:rPr>
              <a:t>haemodiafiltration</a:t>
            </a:r>
            <a:r>
              <a:rPr lang="en-GB" sz="2400" dirty="0">
                <a:latin typeface="Times New Roman" panose="02020603050405020304" pitchFamily="18" charset="0"/>
                <a:cs typeface="Times New Roman" panose="02020603050405020304" pitchFamily="18" charset="0"/>
              </a:rPr>
              <a:t> should be used in severe poisoning, especially if renal failure is present or there is visual loss in the context of methanol poisoning.</a:t>
            </a:r>
          </a:p>
        </p:txBody>
      </p:sp>
    </p:spTree>
    <p:extLst>
      <p:ext uri="{BB962C8B-B14F-4D97-AF65-F5344CB8AC3E}">
        <p14:creationId xmlns:p14="http://schemas.microsoft.com/office/powerpoint/2010/main" val="4240869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410659" y="1169433"/>
            <a:ext cx="11082309" cy="3046988"/>
          </a:xfrm>
          <a:prstGeom prst="rect">
            <a:avLst/>
          </a:prstGeom>
        </p:spPr>
        <p:txBody>
          <a:bodyPr wrap="square">
            <a:spAutoFit/>
          </a:bodyPr>
          <a:lstStyle/>
          <a:p>
            <a:pPr algn="just"/>
            <a:r>
              <a:rPr lang="en-GB" sz="2400" b="1" dirty="0" smtClean="0">
                <a:solidFill>
                  <a:srgbClr val="FF0000"/>
                </a:solidFill>
                <a:latin typeface="Times New Roman" panose="02020603050405020304" pitchFamily="18" charset="0"/>
                <a:cs typeface="Times New Roman" panose="02020603050405020304" pitchFamily="18" charset="0"/>
              </a:rPr>
              <a:t>Opioids</a:t>
            </a:r>
            <a:endParaRPr lang="en-GB" sz="24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Toxicity may result from misuse of illicit drugs such as heroin or from intentional or accidental overdose of medicinal opiates. </a:t>
            </a:r>
          </a:p>
          <a:p>
            <a:pPr marL="457200" indent="-4572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Physical dependence occurs within a few weeks of regular high-dose use. </a:t>
            </a:r>
          </a:p>
          <a:p>
            <a:pPr marL="457200" indent="-4572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Withdrawal can start within 12 hours, causing intense craving, rhinorrhoea, lacrimation, yawning, perspiration, shivering, vomiting, diarrhoea and abdominal cramps.</a:t>
            </a:r>
          </a:p>
          <a:p>
            <a:pPr marL="457200" indent="-4572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Examination reveals tachycardia, hypertension, </a:t>
            </a:r>
            <a:r>
              <a:rPr lang="en-GB" sz="2400" dirty="0" err="1">
                <a:latin typeface="Times New Roman" panose="02020603050405020304" pitchFamily="18" charset="0"/>
                <a:cs typeface="Times New Roman" panose="02020603050405020304" pitchFamily="18" charset="0"/>
              </a:rPr>
              <a:t>mydriasis</a:t>
            </a:r>
            <a:r>
              <a:rPr lang="en-GB" sz="2400" dirty="0">
                <a:latin typeface="Times New Roman" panose="02020603050405020304" pitchFamily="18" charset="0"/>
                <a:cs typeface="Times New Roman" panose="02020603050405020304" pitchFamily="18" charset="0"/>
              </a:rPr>
              <a:t> and facial flushing.</a:t>
            </a:r>
          </a:p>
        </p:txBody>
      </p:sp>
    </p:spTree>
    <p:extLst>
      <p:ext uri="{BB962C8B-B14F-4D97-AF65-F5344CB8AC3E}">
        <p14:creationId xmlns:p14="http://schemas.microsoft.com/office/powerpoint/2010/main" val="3177543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92821" y="1692827"/>
            <a:ext cx="10786635" cy="2677656"/>
          </a:xfrm>
          <a:prstGeom prst="rect">
            <a:avLst/>
          </a:prstGeom>
        </p:spPr>
        <p:txBody>
          <a:bodyPr wrap="square">
            <a:spAutoFit/>
          </a:bodyPr>
          <a:lstStyle/>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Use of the specific opioid antagonist naloxone (0.4–2 mg IV in an adult, repeated if necessary) may obviate the need for intubation.</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Repeated doses or an infusion are often required because the half-life of the antidote is short compared to that of most opiates, especially those with prolonged elimination. Patients should be monitored for at least 6 hours after the last naloxone dose.</a:t>
            </a:r>
          </a:p>
        </p:txBody>
      </p:sp>
    </p:spTree>
    <p:extLst>
      <p:ext uri="{BB962C8B-B14F-4D97-AF65-F5344CB8AC3E}">
        <p14:creationId xmlns:p14="http://schemas.microsoft.com/office/powerpoint/2010/main" val="225318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268297" y="705178"/>
            <a:ext cx="11262999" cy="5386090"/>
          </a:xfrm>
          <a:prstGeom prst="rect">
            <a:avLst/>
          </a:prstGeom>
        </p:spPr>
        <p:txBody>
          <a:bodyPr wrap="square">
            <a:spAutoFit/>
          </a:bodyPr>
          <a:lstStyle/>
          <a:p>
            <a:r>
              <a:rPr lang="en-GB" sz="3200" b="1" dirty="0">
                <a:solidFill>
                  <a:srgbClr val="FF0000"/>
                </a:solidFill>
                <a:latin typeface="Times New Roman" panose="02020603050405020304" pitchFamily="18" charset="0"/>
                <a:cs typeface="Times New Roman" panose="02020603050405020304" pitchFamily="18" charset="0"/>
              </a:rPr>
              <a:t>Digoxin</a:t>
            </a:r>
          </a:p>
          <a:p>
            <a:r>
              <a:rPr lang="en-GB" sz="2400" dirty="0">
                <a:latin typeface="Times New Roman" panose="02020603050405020304" pitchFamily="18" charset="0"/>
                <a:cs typeface="Times New Roman" panose="02020603050405020304" pitchFamily="18" charset="0"/>
              </a:rPr>
              <a:t>Poisoning with digoxin is usually accidental, arising from prescription of an excessive dose, impairment of renal function or drug interactions.</a:t>
            </a:r>
          </a:p>
          <a:p>
            <a:endParaRPr lang="en-GB" sz="2400" dirty="0">
              <a:latin typeface="Times New Roman" panose="02020603050405020304" pitchFamily="18" charset="0"/>
              <a:cs typeface="Times New Roman" panose="02020603050405020304" pitchFamily="18" charset="0"/>
            </a:endParaRPr>
          </a:p>
          <a:p>
            <a:r>
              <a:rPr lang="en-GB" sz="2400" b="1" dirty="0">
                <a:latin typeface="Times New Roman" panose="02020603050405020304" pitchFamily="18" charset="0"/>
                <a:cs typeface="Times New Roman" panose="02020603050405020304" pitchFamily="18" charset="0"/>
              </a:rPr>
              <a:t>Clinical features</a:t>
            </a:r>
          </a:p>
          <a:p>
            <a:r>
              <a:rPr lang="en-GB" sz="2400" dirty="0">
                <a:latin typeface="Times New Roman" panose="02020603050405020304" pitchFamily="18" charset="0"/>
                <a:cs typeface="Times New Roman" panose="02020603050405020304" pitchFamily="18" charset="0"/>
              </a:rPr>
              <a:t>Cardiac effects include tachyarrhythmia's (either atrial or ventricular) and bradycardias, with or without atrioventricular block. Ventricular </a:t>
            </a:r>
            <a:r>
              <a:rPr lang="en-GB" sz="2400" dirty="0" err="1">
                <a:latin typeface="Times New Roman" panose="02020603050405020304" pitchFamily="18" charset="0"/>
                <a:cs typeface="Times New Roman" panose="02020603050405020304" pitchFamily="18" charset="0"/>
              </a:rPr>
              <a:t>bigeminy</a:t>
            </a:r>
            <a:r>
              <a:rPr lang="en-GB" sz="2400" dirty="0">
                <a:latin typeface="Times New Roman" panose="02020603050405020304" pitchFamily="18" charset="0"/>
                <a:cs typeface="Times New Roman" panose="02020603050405020304" pitchFamily="18" charset="0"/>
              </a:rPr>
              <a:t> is common and atrial tachycardia with evidence of atrioventricular block is highly suggestive of the diagnosis.</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Non-</a:t>
            </a:r>
            <a:r>
              <a:rPr lang="en-GB" sz="2400" dirty="0" err="1">
                <a:latin typeface="Times New Roman" panose="02020603050405020304" pitchFamily="18" charset="0"/>
                <a:cs typeface="Times New Roman" panose="02020603050405020304" pitchFamily="18" charset="0"/>
              </a:rPr>
              <a:t>cardiacfeatures</a:t>
            </a:r>
            <a:r>
              <a:rPr lang="en-GB" sz="2400" dirty="0">
                <a:latin typeface="Times New Roman" panose="02020603050405020304" pitchFamily="18" charset="0"/>
                <a:cs typeface="Times New Roman" panose="02020603050405020304" pitchFamily="18" charset="0"/>
              </a:rPr>
              <a:t> include delirium, headache, nausea, vomiting, diarrhoea</a:t>
            </a:r>
          </a:p>
          <a:p>
            <a:r>
              <a:rPr lang="en-GB" sz="2400" dirty="0">
                <a:latin typeface="Times New Roman" panose="02020603050405020304" pitchFamily="18" charset="0"/>
                <a:cs typeface="Times New Roman" panose="02020603050405020304" pitchFamily="18" charset="0"/>
              </a:rPr>
              <a:t>and (rarely) altered colour vision.</a:t>
            </a:r>
          </a:p>
          <a:p>
            <a:r>
              <a:rPr lang="en-GB" sz="2400" dirty="0">
                <a:latin typeface="Times New Roman" panose="02020603050405020304" pitchFamily="18" charset="0"/>
                <a:cs typeface="Times New Roman" panose="02020603050405020304" pitchFamily="18" charset="0"/>
              </a:rPr>
              <a:t>Digoxin poisoning can be confirmed by elevated plasma concentration (usual therapeutic range 1.3–2.5 </a:t>
            </a:r>
            <a:r>
              <a:rPr lang="en-GB" sz="2400" dirty="0" err="1">
                <a:latin typeface="Times New Roman" panose="02020603050405020304" pitchFamily="18" charset="0"/>
                <a:cs typeface="Times New Roman" panose="02020603050405020304" pitchFamily="18" charset="0"/>
              </a:rPr>
              <a:t>mmol</a:t>
            </a:r>
            <a:r>
              <a:rPr lang="en-GB" sz="2400" dirty="0">
                <a:latin typeface="Times New Roman" panose="02020603050405020304" pitchFamily="18" charset="0"/>
                <a:cs typeface="Times New Roman" panose="02020603050405020304" pitchFamily="18" charset="0"/>
              </a:rPr>
              <a:t>/L). </a:t>
            </a:r>
          </a:p>
          <a:p>
            <a:r>
              <a:rPr lang="en-GB" sz="2400" dirty="0">
                <a:latin typeface="Times New Roman" panose="02020603050405020304" pitchFamily="18" charset="0"/>
                <a:cs typeface="Times New Roman" panose="02020603050405020304" pitchFamily="18" charset="0"/>
              </a:rPr>
              <a:t>After chronic exposure, concentrations &gt; 5 </a:t>
            </a:r>
            <a:r>
              <a:rPr lang="en-GB" sz="2400" dirty="0" err="1">
                <a:latin typeface="Times New Roman" panose="02020603050405020304" pitchFamily="18" charset="0"/>
                <a:cs typeface="Times New Roman" panose="02020603050405020304" pitchFamily="18" charset="0"/>
              </a:rPr>
              <a:t>mmol</a:t>
            </a:r>
            <a:r>
              <a:rPr lang="en-GB" sz="2400" dirty="0">
                <a:latin typeface="Times New Roman" panose="02020603050405020304" pitchFamily="18" charset="0"/>
                <a:cs typeface="Times New Roman" panose="02020603050405020304" pitchFamily="18" charset="0"/>
              </a:rPr>
              <a:t>/L suggest serious poisoning.</a:t>
            </a:r>
          </a:p>
        </p:txBody>
      </p:sp>
    </p:spTree>
    <p:extLst>
      <p:ext uri="{BB962C8B-B14F-4D97-AF65-F5344CB8AC3E}">
        <p14:creationId xmlns:p14="http://schemas.microsoft.com/office/powerpoint/2010/main" val="692723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273771" y="1305342"/>
            <a:ext cx="11224671" cy="4893647"/>
          </a:xfrm>
          <a:prstGeom prst="rect">
            <a:avLst/>
          </a:prstGeom>
        </p:spPr>
        <p:txBody>
          <a:bodyPr wrap="square">
            <a:spAutoFit/>
          </a:bodyPr>
          <a:lstStyle/>
          <a:p>
            <a:r>
              <a:rPr lang="en-GB" sz="2400" dirty="0" smtClean="0">
                <a:latin typeface="Times New Roman" panose="02020603050405020304" pitchFamily="18" charset="0"/>
                <a:cs typeface="Times New Roman" panose="02020603050405020304" pitchFamily="18" charset="0"/>
              </a:rPr>
              <a:t>Management</a:t>
            </a:r>
          </a:p>
          <a:p>
            <a:pPr marL="342900" indent="-342900">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Activated charcoal.</a:t>
            </a: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Urea, electrolytes and creatinine should be measured, a 12-lead ECG performed and cardiac monitoring instituted. </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Hypoxia, hypokalaemia (sometimes caused by concurrent diuretic use), hypomagnesaemia and acidosis increase the risk of arrhythmias and should be corrected.</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Significant bradycardias may respond to atropine, although temporary pacing is sometimes needed. </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Ventricular arrhythmias may respond to intravenous magnesium.</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If available, digoxin-specific antibody fragments should be administered when there are severe refractory ventricular arrhythmias or bradycardias. These are effective for both digoxin and yellow oleander poisoning.</a:t>
            </a:r>
          </a:p>
        </p:txBody>
      </p:sp>
    </p:spTree>
    <p:extLst>
      <p:ext uri="{BB962C8B-B14F-4D97-AF65-F5344CB8AC3E}">
        <p14:creationId xmlns:p14="http://schemas.microsoft.com/office/powerpoint/2010/main" val="3713406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147837" y="915729"/>
            <a:ext cx="11301327" cy="4832092"/>
          </a:xfrm>
          <a:prstGeom prst="rect">
            <a:avLst/>
          </a:prstGeom>
        </p:spPr>
        <p:txBody>
          <a:bodyPr wrap="square">
            <a:spAutoFit/>
          </a:bodyPr>
          <a:lstStyle/>
          <a:p>
            <a:pPr algn="just"/>
            <a:r>
              <a:rPr lang="en-GB" sz="2800" b="1" dirty="0" smtClean="0">
                <a:solidFill>
                  <a:srgbClr val="FF0000"/>
                </a:solidFill>
                <a:latin typeface="Times New Roman" panose="02020603050405020304" pitchFamily="18" charset="0"/>
                <a:cs typeface="Times New Roman" panose="02020603050405020304" pitchFamily="18" charset="0"/>
              </a:rPr>
              <a:t>Warfarin: </a:t>
            </a:r>
          </a:p>
          <a:p>
            <a:pPr marL="457200" indent="-457200" algn="just">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Warfarin is </a:t>
            </a:r>
            <a:r>
              <a:rPr lang="en-GB" sz="2800" dirty="0">
                <a:latin typeface="Times New Roman" panose="02020603050405020304" pitchFamily="18" charset="0"/>
                <a:cs typeface="Times New Roman" panose="02020603050405020304" pitchFamily="18" charset="0"/>
              </a:rPr>
              <a:t>a vitamin K antagonist. It inhibits vitamin K </a:t>
            </a:r>
            <a:r>
              <a:rPr lang="en-GB" sz="2800" dirty="0" smtClean="0">
                <a:latin typeface="Times New Roman" panose="02020603050405020304" pitchFamily="18" charset="0"/>
                <a:cs typeface="Times New Roman" panose="02020603050405020304" pitchFamily="18" charset="0"/>
              </a:rPr>
              <a:t>epoxide reductase</a:t>
            </a:r>
            <a:r>
              <a:rPr lang="en-GB" sz="2800" dirty="0">
                <a:latin typeface="Times New Roman" panose="02020603050405020304" pitchFamily="18" charset="0"/>
                <a:cs typeface="Times New Roman" panose="02020603050405020304" pitchFamily="18" charset="0"/>
              </a:rPr>
              <a:t>, which leads to inhibition of y carboxylation </a:t>
            </a:r>
            <a:r>
              <a:rPr lang="en-GB" sz="2800" dirty="0" smtClean="0">
                <a:latin typeface="Times New Roman" panose="02020603050405020304" pitchFamily="18" charset="0"/>
                <a:cs typeface="Times New Roman" panose="02020603050405020304" pitchFamily="18" charset="0"/>
              </a:rPr>
              <a:t>of precursor </a:t>
            </a:r>
            <a:r>
              <a:rPr lang="en-GB" sz="2800" dirty="0">
                <a:latin typeface="Times New Roman" panose="02020603050405020304" pitchFamily="18" charset="0"/>
                <a:cs typeface="Times New Roman" panose="02020603050405020304" pitchFamily="18" charset="0"/>
              </a:rPr>
              <a:t>coagulation factors II, VII, IX, and X and proteins </a:t>
            </a:r>
            <a:r>
              <a:rPr lang="en-GB" sz="2800" dirty="0" smtClean="0">
                <a:latin typeface="Times New Roman" panose="02020603050405020304" pitchFamily="18" charset="0"/>
                <a:cs typeface="Times New Roman" panose="02020603050405020304" pitchFamily="18" charset="0"/>
              </a:rPr>
              <a:t>C and </a:t>
            </a:r>
            <a:r>
              <a:rPr lang="en-GB" sz="2800" dirty="0">
                <a:latin typeface="Times New Roman" panose="02020603050405020304" pitchFamily="18" charset="0"/>
                <a:cs typeface="Times New Roman" panose="02020603050405020304" pitchFamily="18" charset="0"/>
              </a:rPr>
              <a:t>S. </a:t>
            </a:r>
            <a:endParaRPr lang="en-GB" sz="28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Laboratory </a:t>
            </a:r>
            <a:r>
              <a:rPr lang="en-GB" sz="2800" dirty="0">
                <a:latin typeface="Times New Roman" panose="02020603050405020304" pitchFamily="18" charset="0"/>
                <a:cs typeface="Times New Roman" panose="02020603050405020304" pitchFamily="18" charset="0"/>
              </a:rPr>
              <a:t>monitoring involves the prothrombin </a:t>
            </a:r>
            <a:r>
              <a:rPr lang="en-GB" sz="2800" dirty="0" smtClean="0">
                <a:latin typeface="Times New Roman" panose="02020603050405020304" pitchFamily="18" charset="0"/>
                <a:cs typeface="Times New Roman" panose="02020603050405020304" pitchFamily="18" charset="0"/>
              </a:rPr>
              <a:t>time and INR</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The </a:t>
            </a:r>
            <a:r>
              <a:rPr lang="en-GB" sz="2800" dirty="0">
                <a:latin typeface="Times New Roman" panose="02020603050405020304" pitchFamily="18" charset="0"/>
                <a:cs typeface="Times New Roman" panose="02020603050405020304" pitchFamily="18" charset="0"/>
              </a:rPr>
              <a:t>major problems with warfarin are:</a:t>
            </a:r>
          </a:p>
          <a:p>
            <a:pPr algn="just"/>
            <a:r>
              <a:rPr lang="en-GB" sz="2800" dirty="0" smtClean="0">
                <a:latin typeface="Times New Roman" panose="02020603050405020304" pitchFamily="18" charset="0"/>
                <a:cs typeface="Times New Roman" panose="02020603050405020304" pitchFamily="18" charset="0"/>
              </a:rPr>
              <a:t>    • </a:t>
            </a:r>
            <a:r>
              <a:rPr lang="en-GB" sz="2800" dirty="0">
                <a:latin typeface="Times New Roman" panose="02020603050405020304" pitchFamily="18" charset="0"/>
                <a:cs typeface="Times New Roman" panose="02020603050405020304" pitchFamily="18" charset="0"/>
              </a:rPr>
              <a:t>a narrow therapeutic window</a:t>
            </a:r>
          </a:p>
          <a:p>
            <a:pPr algn="just"/>
            <a:r>
              <a:rPr lang="en-GB" sz="2800" dirty="0" smtClean="0">
                <a:latin typeface="Times New Roman" panose="02020603050405020304" pitchFamily="18" charset="0"/>
                <a:cs typeface="Times New Roman" panose="02020603050405020304" pitchFamily="18" charset="0"/>
              </a:rPr>
              <a:t>    • </a:t>
            </a:r>
            <a:r>
              <a:rPr lang="en-GB" sz="2800" dirty="0">
                <a:latin typeface="Times New Roman" panose="02020603050405020304" pitchFamily="18" charset="0"/>
                <a:cs typeface="Times New Roman" panose="02020603050405020304" pitchFamily="18" charset="0"/>
              </a:rPr>
              <a:t>metabolism that is affected by many factors</a:t>
            </a:r>
          </a:p>
          <a:p>
            <a:pPr algn="just"/>
            <a:r>
              <a:rPr lang="en-GB" sz="2800" dirty="0" smtClean="0">
                <a:latin typeface="Times New Roman" panose="02020603050405020304" pitchFamily="18" charset="0"/>
                <a:cs typeface="Times New Roman" panose="02020603050405020304" pitchFamily="18" charset="0"/>
              </a:rPr>
              <a:t>    • </a:t>
            </a:r>
            <a:r>
              <a:rPr lang="en-GB" sz="2800" dirty="0">
                <a:latin typeface="Times New Roman" panose="02020603050405020304" pitchFamily="18" charset="0"/>
                <a:cs typeface="Times New Roman" panose="02020603050405020304" pitchFamily="18" charset="0"/>
              </a:rPr>
              <a:t>numerous drug interactions</a:t>
            </a:r>
            <a:r>
              <a:rPr lang="en-GB" sz="2800" dirty="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Major bleeding is the most common serious </a:t>
            </a:r>
            <a:r>
              <a:rPr lang="en-GB" sz="2800" dirty="0" smtClean="0">
                <a:latin typeface="Times New Roman" panose="02020603050405020304" pitchFamily="18" charset="0"/>
                <a:cs typeface="Times New Roman" panose="02020603050405020304" pitchFamily="18" charset="0"/>
              </a:rPr>
              <a:t>side-effect of </a:t>
            </a:r>
            <a:r>
              <a:rPr lang="en-GB" sz="2800" dirty="0">
                <a:latin typeface="Times New Roman" panose="02020603050405020304" pitchFamily="18" charset="0"/>
                <a:cs typeface="Times New Roman" panose="02020603050405020304" pitchFamily="18" charset="0"/>
              </a:rPr>
              <a:t>warfarin and occurs in 1–2% of patients each year.</a:t>
            </a:r>
            <a:endParaRPr lang="en-GB"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205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372331" y="1122467"/>
            <a:ext cx="11443687" cy="4216539"/>
          </a:xfrm>
          <a:prstGeom prst="rect">
            <a:avLst/>
          </a:prstGeom>
        </p:spPr>
        <p:txBody>
          <a:bodyPr wrap="square">
            <a:spAutoFit/>
          </a:bodyPr>
          <a:lstStyle/>
          <a:p>
            <a:r>
              <a:rPr lang="en-GB" sz="2800" b="1" dirty="0">
                <a:solidFill>
                  <a:srgbClr val="FF0000"/>
                </a:solidFill>
                <a:latin typeface="Times New Roman" panose="02020603050405020304" pitchFamily="18" charset="0"/>
                <a:cs typeface="Times New Roman" panose="02020603050405020304" pitchFamily="18" charset="0"/>
              </a:rPr>
              <a:t>Management of warfarin </a:t>
            </a:r>
            <a:r>
              <a:rPr lang="en-GB" sz="2800" b="1" dirty="0" smtClean="0">
                <a:solidFill>
                  <a:srgbClr val="FF0000"/>
                </a:solidFill>
                <a:latin typeface="Times New Roman" panose="02020603050405020304" pitchFamily="18" charset="0"/>
                <a:cs typeface="Times New Roman" panose="02020603050405020304" pitchFamily="18" charset="0"/>
              </a:rPr>
              <a:t>bleeding:</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If the INR is above the therapeutic level, warfarin </a:t>
            </a:r>
            <a:r>
              <a:rPr lang="en-GB" sz="2400" dirty="0" smtClean="0">
                <a:latin typeface="Times New Roman" panose="02020603050405020304" pitchFamily="18" charset="0"/>
                <a:cs typeface="Times New Roman" panose="02020603050405020304" pitchFamily="18" charset="0"/>
              </a:rPr>
              <a:t>should be </a:t>
            </a:r>
            <a:r>
              <a:rPr lang="en-GB" sz="2400" dirty="0">
                <a:latin typeface="Times New Roman" panose="02020603050405020304" pitchFamily="18" charset="0"/>
                <a:cs typeface="Times New Roman" panose="02020603050405020304" pitchFamily="18" charset="0"/>
              </a:rPr>
              <a:t>withheld or the dose reduced. If the patient is </a:t>
            </a:r>
            <a:r>
              <a:rPr lang="en-GB" sz="2400" dirty="0" smtClean="0">
                <a:latin typeface="Times New Roman" panose="02020603050405020304" pitchFamily="18" charset="0"/>
                <a:cs typeface="Times New Roman" panose="02020603050405020304" pitchFamily="18" charset="0"/>
              </a:rPr>
              <a:t>not bleeding</a:t>
            </a:r>
            <a:r>
              <a:rPr lang="en-GB" sz="2400" dirty="0">
                <a:latin typeface="Times New Roman" panose="02020603050405020304" pitchFamily="18" charset="0"/>
                <a:cs typeface="Times New Roman" panose="02020603050405020304" pitchFamily="18" charset="0"/>
              </a:rPr>
              <a:t>, it may be appropriate to give a small dose of</a:t>
            </a:r>
          </a:p>
          <a:p>
            <a:r>
              <a:rPr lang="en-GB" sz="2400" dirty="0">
                <a:latin typeface="Times New Roman" panose="02020603050405020304" pitchFamily="18" charset="0"/>
                <a:cs typeface="Times New Roman" panose="02020603050405020304" pitchFamily="18" charset="0"/>
              </a:rPr>
              <a:t>vitamin K either orally or intravenously (1–2.5 mg</a:t>
            </a:r>
            <a:r>
              <a:rPr lang="en-GB" sz="2400" dirty="0" smtClean="0">
                <a:latin typeface="Times New Roman" panose="02020603050405020304" pitchFamily="18" charset="0"/>
                <a:cs typeface="Times New Roman" panose="02020603050405020304" pitchFamily="18" charset="0"/>
              </a:rPr>
              <a:t>), especially </a:t>
            </a:r>
            <a:r>
              <a:rPr lang="en-GB" sz="2400" dirty="0">
                <a:latin typeface="Times New Roman" panose="02020603050405020304" pitchFamily="18" charset="0"/>
                <a:cs typeface="Times New Roman" panose="02020603050405020304" pitchFamily="18" charset="0"/>
              </a:rPr>
              <a:t>if the INR is greater than 8</a:t>
            </a:r>
            <a:r>
              <a:rPr lang="en-GB" sz="2400" dirty="0" smtClean="0">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In the event of bleeding, withhold further warfarin. </a:t>
            </a:r>
            <a:r>
              <a:rPr lang="en-GB" sz="2400" dirty="0" smtClean="0">
                <a:latin typeface="Times New Roman" panose="02020603050405020304" pitchFamily="18" charset="0"/>
                <a:cs typeface="Times New Roman" panose="02020603050405020304" pitchFamily="18" charset="0"/>
              </a:rPr>
              <a:t>Minor bleeding </a:t>
            </a:r>
            <a:r>
              <a:rPr lang="en-GB" sz="2400" dirty="0">
                <a:latin typeface="Times New Roman" panose="02020603050405020304" pitchFamily="18" charset="0"/>
                <a:cs typeface="Times New Roman" panose="02020603050405020304" pitchFamily="18" charset="0"/>
              </a:rPr>
              <a:t>can be treated with 1–2.5 mg of vitamin K </a:t>
            </a:r>
            <a:r>
              <a:rPr lang="en-GB" sz="2400" dirty="0" smtClean="0">
                <a:latin typeface="Times New Roman" panose="02020603050405020304" pitchFamily="18" charset="0"/>
                <a:cs typeface="Times New Roman" panose="02020603050405020304" pitchFamily="18" charset="0"/>
              </a:rPr>
              <a:t>IV. Major </a:t>
            </a:r>
            <a:r>
              <a:rPr lang="en-GB" sz="2400" dirty="0">
                <a:latin typeface="Times New Roman" panose="02020603050405020304" pitchFamily="18" charset="0"/>
                <a:cs typeface="Times New Roman" panose="02020603050405020304" pitchFamily="18" charset="0"/>
              </a:rPr>
              <a:t>haemorrhage should be treated as an </a:t>
            </a:r>
            <a:r>
              <a:rPr lang="en-GB" sz="2400" dirty="0" smtClean="0">
                <a:latin typeface="Times New Roman" panose="02020603050405020304" pitchFamily="18" charset="0"/>
                <a:cs typeface="Times New Roman" panose="02020603050405020304" pitchFamily="18" charset="0"/>
              </a:rPr>
              <a:t>emergency with </a:t>
            </a:r>
            <a:r>
              <a:rPr lang="en-GB" sz="2400" dirty="0">
                <a:latin typeface="Times New Roman" panose="02020603050405020304" pitchFamily="18" charset="0"/>
                <a:cs typeface="Times New Roman" panose="02020603050405020304" pitchFamily="18" charset="0"/>
              </a:rPr>
              <a:t>vitamin K 5–10 mg slowly IV, combined </a:t>
            </a:r>
            <a:r>
              <a:rPr lang="en-GB" sz="2400" dirty="0" smtClean="0">
                <a:latin typeface="Times New Roman" panose="02020603050405020304" pitchFamily="18" charset="0"/>
                <a:cs typeface="Times New Roman" panose="02020603050405020304" pitchFamily="18" charset="0"/>
              </a:rPr>
              <a:t>with coagulation </a:t>
            </a:r>
            <a:r>
              <a:rPr lang="en-GB" sz="2400" dirty="0">
                <a:latin typeface="Times New Roman" panose="02020603050405020304" pitchFamily="18" charset="0"/>
                <a:cs typeface="Times New Roman" panose="02020603050405020304" pitchFamily="18" charset="0"/>
              </a:rPr>
              <a:t>factor replacement </a:t>
            </a:r>
            <a:r>
              <a:rPr lang="en-GB" sz="2400" dirty="0" smtClean="0">
                <a:latin typeface="Times New Roman" panose="02020603050405020304" pitchFamily="18" charset="0"/>
                <a:cs typeface="Times New Roman" panose="02020603050405020304" pitchFamily="18" charset="0"/>
              </a:rPr>
              <a:t>This should </a:t>
            </a:r>
            <a:r>
              <a:rPr lang="en-GB" sz="2400" dirty="0">
                <a:latin typeface="Times New Roman" panose="02020603050405020304" pitchFamily="18" charset="0"/>
                <a:cs typeface="Times New Roman" panose="02020603050405020304" pitchFamily="18" charset="0"/>
              </a:rPr>
              <a:t>optimally be a prothrombin complex </a:t>
            </a:r>
            <a:r>
              <a:rPr lang="en-GB" sz="2400" dirty="0" smtClean="0">
                <a:latin typeface="Times New Roman" panose="02020603050405020304" pitchFamily="18" charset="0"/>
                <a:cs typeface="Times New Roman" panose="02020603050405020304" pitchFamily="18" charset="0"/>
              </a:rPr>
              <a:t>concentrate (30–50 </a:t>
            </a:r>
            <a:r>
              <a:rPr lang="en-GB" sz="2400" dirty="0">
                <a:latin typeface="Times New Roman" panose="02020603050405020304" pitchFamily="18" charset="0"/>
                <a:cs typeface="Times New Roman" panose="02020603050405020304" pitchFamily="18" charset="0"/>
              </a:rPr>
              <a:t>U/kg</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82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598297" y="915729"/>
            <a:ext cx="10775684" cy="5693866"/>
          </a:xfrm>
          <a:prstGeom prst="rect">
            <a:avLst/>
          </a:prstGeom>
        </p:spPr>
        <p:txBody>
          <a:bodyPr wrap="square">
            <a:spAutoFit/>
          </a:bodyPr>
          <a:lstStyle/>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Urea, electrolytes and creatinine should be measured in all patients with suspected systemic poisoning.</a:t>
            </a:r>
          </a:p>
          <a:p>
            <a:pPr marL="457200" indent="-457200">
              <a:buFont typeface="Wingdings" panose="05000000000000000000" pitchFamily="2" charset="2"/>
              <a:buChar char="Ø"/>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Arterial blood gases should be checked in those with significant respiratory or circulatory compromise, or after poisoning with substances likely to affect acid–base status.</a:t>
            </a:r>
          </a:p>
          <a:p>
            <a:pPr marL="457200" indent="-457200">
              <a:buFont typeface="Wingdings" panose="05000000000000000000" pitchFamily="2" charset="2"/>
              <a:buChar char="Ø"/>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Calculation of anion and </a:t>
            </a:r>
            <a:r>
              <a:rPr lang="en-GB" sz="2800" dirty="0" err="1">
                <a:latin typeface="Times New Roman" panose="02020603050405020304" pitchFamily="18" charset="0"/>
                <a:cs typeface="Times New Roman" panose="02020603050405020304" pitchFamily="18" charset="0"/>
              </a:rPr>
              <a:t>osmolar</a:t>
            </a:r>
            <a:r>
              <a:rPr lang="en-GB" sz="2800" dirty="0">
                <a:latin typeface="Times New Roman" panose="02020603050405020304" pitchFamily="18" charset="0"/>
                <a:cs typeface="Times New Roman" panose="02020603050405020304" pitchFamily="18" charset="0"/>
              </a:rPr>
              <a:t> gaps may help to inform diagnosis and management.</a:t>
            </a:r>
          </a:p>
          <a:p>
            <a:pPr marL="457200" indent="-457200">
              <a:buFont typeface="Wingdings" panose="05000000000000000000" pitchFamily="2" charset="2"/>
              <a:buChar char="Ø"/>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Potent oxidising agents may cause </a:t>
            </a:r>
            <a:r>
              <a:rPr lang="en-GB" sz="2800" dirty="0" err="1">
                <a:latin typeface="Times New Roman" panose="02020603050405020304" pitchFamily="18" charset="0"/>
                <a:cs typeface="Times New Roman" panose="02020603050405020304" pitchFamily="18" charset="0"/>
              </a:rPr>
              <a:t>methaemoglobinaemia</a:t>
            </a:r>
            <a:r>
              <a:rPr lang="en-GB" sz="2800" dirty="0">
                <a:latin typeface="Times New Roman" panose="02020603050405020304" pitchFamily="18" charset="0"/>
                <a:cs typeface="Times New Roman" panose="02020603050405020304" pitchFamily="18" charset="0"/>
              </a:rPr>
              <a:t>, with consequent blue discoloration of skin and blood, and reduced oxygen delivery to the tissues.</a:t>
            </a:r>
          </a:p>
        </p:txBody>
      </p:sp>
    </p:spTree>
    <p:extLst>
      <p:ext uri="{BB962C8B-B14F-4D97-AF65-F5344CB8AC3E}">
        <p14:creationId xmlns:p14="http://schemas.microsoft.com/office/powerpoint/2010/main" val="2860992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3662498" y="2375986"/>
            <a:ext cx="3246274"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174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04" y="1452942"/>
            <a:ext cx="11621897" cy="4325168"/>
          </a:xfrm>
          <a:prstGeom prst="rect">
            <a:avLst/>
          </a:prstGeom>
        </p:spPr>
      </p:pic>
    </p:spTree>
    <p:extLst>
      <p:ext uri="{BB962C8B-B14F-4D97-AF65-F5344CB8AC3E}">
        <p14:creationId xmlns:p14="http://schemas.microsoft.com/office/powerpoint/2010/main" val="196386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4" y="649287"/>
            <a:ext cx="12073365" cy="5932487"/>
          </a:xfrm>
          <a:prstGeom prst="rect">
            <a:avLst/>
          </a:prstGeom>
        </p:spPr>
      </p:pic>
    </p:spTree>
    <p:extLst>
      <p:ext uri="{BB962C8B-B14F-4D97-AF65-F5344CB8AC3E}">
        <p14:creationId xmlns:p14="http://schemas.microsoft.com/office/powerpoint/2010/main" val="32995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9288"/>
            <a:ext cx="12192000" cy="6069088"/>
          </a:xfrm>
          <a:prstGeom prst="rect">
            <a:avLst/>
          </a:prstGeom>
        </p:spPr>
      </p:pic>
    </p:spTree>
    <p:extLst>
      <p:ext uri="{BB962C8B-B14F-4D97-AF65-F5344CB8AC3E}">
        <p14:creationId xmlns:p14="http://schemas.microsoft.com/office/powerpoint/2010/main" val="25226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sp>
        <p:nvSpPr>
          <p:cNvPr id="37894" name="TextBox 9"/>
          <p:cNvSpPr txBox="1">
            <a:spLocks noChangeArrowheads="1"/>
          </p:cNvSpPr>
          <p:nvPr/>
        </p:nvSpPr>
        <p:spPr bwMode="auto">
          <a:xfrm>
            <a:off x="1937792" y="915729"/>
            <a:ext cx="86227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Calibri" pitchFamily="34" charset="0"/>
                <a:cs typeface="Arial" pitchFamily="34" charset="0"/>
              </a:defRPr>
            </a:lvl9pPr>
          </a:lstStyle>
          <a:p>
            <a:pPr algn="l" rtl="0" eaLnBrk="1" fontAlgn="base" hangingPunct="1">
              <a:spcBef>
                <a:spcPct val="0"/>
              </a:spcBef>
              <a:spcAft>
                <a:spcPct val="0"/>
              </a:spcAft>
            </a:pPr>
            <a:endParaRPr lang="en-US" sz="2400" b="1" dirty="0">
              <a:solidFill>
                <a:srgbClr val="000000"/>
              </a:solidFill>
            </a:endParaRPr>
          </a:p>
          <a:p>
            <a:pPr algn="l" rtl="0" eaLnBrk="1" fontAlgn="base" hangingPunct="1">
              <a:spcBef>
                <a:spcPct val="0"/>
              </a:spcBef>
              <a:spcAft>
                <a:spcPct val="0"/>
              </a:spcAft>
            </a:pPr>
            <a:endParaRPr lang="en-US" dirty="0">
              <a:solidFill>
                <a:srgbClr val="000000"/>
              </a:solidFill>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sp>
        <p:nvSpPr>
          <p:cNvPr id="2" name="Rectangle 1"/>
          <p:cNvSpPr/>
          <p:nvPr/>
        </p:nvSpPr>
        <p:spPr>
          <a:xfrm>
            <a:off x="662529" y="1073188"/>
            <a:ext cx="10480010" cy="3354765"/>
          </a:xfrm>
          <a:prstGeom prst="rect">
            <a:avLst/>
          </a:prstGeom>
        </p:spPr>
        <p:txBody>
          <a:bodyPr wrap="square">
            <a:spAutoFit/>
          </a:bodyPr>
          <a:lstStyle/>
          <a:p>
            <a:r>
              <a:rPr lang="en-GB" sz="3200" dirty="0">
                <a:solidFill>
                  <a:srgbClr val="FF0000"/>
                </a:solidFill>
                <a:latin typeface="Times New Roman" panose="02020603050405020304" pitchFamily="18" charset="0"/>
                <a:cs typeface="Times New Roman" panose="02020603050405020304" pitchFamily="18" charset="0"/>
              </a:rPr>
              <a:t>General management</a:t>
            </a:r>
          </a:p>
          <a:p>
            <a:r>
              <a:rPr lang="en-GB" sz="2400" dirty="0">
                <a:latin typeface="Times New Roman" panose="02020603050405020304" pitchFamily="18" charset="0"/>
                <a:cs typeface="Times New Roman" panose="02020603050405020304" pitchFamily="18" charset="0"/>
              </a:rPr>
              <a:t>Patients presenting with eye/skin contamination should </a:t>
            </a:r>
            <a:r>
              <a:rPr lang="en-GB" sz="2400" dirty="0" smtClean="0">
                <a:latin typeface="Times New Roman" panose="02020603050405020304" pitchFamily="18" charset="0"/>
                <a:cs typeface="Times New Roman" panose="02020603050405020304" pitchFamily="18" charset="0"/>
              </a:rPr>
              <a:t>undergo local </a:t>
            </a:r>
            <a:r>
              <a:rPr lang="en-GB" sz="2400" dirty="0">
                <a:latin typeface="Times New Roman" panose="02020603050405020304" pitchFamily="18" charset="0"/>
                <a:cs typeface="Times New Roman" panose="02020603050405020304" pitchFamily="18" charset="0"/>
              </a:rPr>
              <a:t>decontamination measures.</a:t>
            </a:r>
          </a:p>
          <a:p>
            <a:endParaRPr lang="en-GB" sz="2800" dirty="0">
              <a:latin typeface="Times New Roman" panose="02020603050405020304" pitchFamily="18" charset="0"/>
              <a:cs typeface="Times New Roman" panose="02020603050405020304" pitchFamily="18" charset="0"/>
            </a:endParaRPr>
          </a:p>
          <a:p>
            <a:r>
              <a:rPr lang="en-GB" sz="2800" dirty="0">
                <a:solidFill>
                  <a:srgbClr val="FF0000"/>
                </a:solidFill>
                <a:latin typeface="Times New Roman" panose="02020603050405020304" pitchFamily="18" charset="0"/>
                <a:cs typeface="Times New Roman" panose="02020603050405020304" pitchFamily="18" charset="0"/>
              </a:rPr>
              <a:t>Gastrointestinal decontamination</a:t>
            </a:r>
          </a:p>
          <a:p>
            <a:r>
              <a:rPr lang="en-GB" sz="2400" dirty="0">
                <a:latin typeface="Times New Roman" panose="02020603050405020304" pitchFamily="18" charset="0"/>
                <a:cs typeface="Times New Roman" panose="02020603050405020304" pitchFamily="18" charset="0"/>
              </a:rPr>
              <a:t>Patients who have ingested potentially life-threatening </a:t>
            </a:r>
            <a:r>
              <a:rPr lang="en-GB" sz="2400" dirty="0" smtClean="0">
                <a:latin typeface="Times New Roman" panose="02020603050405020304" pitchFamily="18" charset="0"/>
                <a:cs typeface="Times New Roman" panose="02020603050405020304" pitchFamily="18" charset="0"/>
              </a:rPr>
              <a:t>quantities of </a:t>
            </a:r>
            <a:r>
              <a:rPr lang="en-GB" sz="2400" dirty="0">
                <a:latin typeface="Times New Roman" panose="02020603050405020304" pitchFamily="18" charset="0"/>
                <a:cs typeface="Times New Roman" panose="02020603050405020304" pitchFamily="18" charset="0"/>
              </a:rPr>
              <a:t>toxins may be considered for gastrointestinal </a:t>
            </a:r>
            <a:r>
              <a:rPr lang="en-GB" sz="2400" dirty="0" smtClean="0">
                <a:latin typeface="Times New Roman" panose="02020603050405020304" pitchFamily="18" charset="0"/>
                <a:cs typeface="Times New Roman" panose="02020603050405020304" pitchFamily="18" charset="0"/>
              </a:rPr>
              <a:t>decontamination if </a:t>
            </a:r>
            <a:r>
              <a:rPr lang="en-GB" sz="2400" dirty="0">
                <a:latin typeface="Times New Roman" panose="02020603050405020304" pitchFamily="18" charset="0"/>
                <a:cs typeface="Times New Roman" panose="02020603050405020304" pitchFamily="18" charset="0"/>
              </a:rPr>
              <a:t>poisoning has been recent.</a:t>
            </a: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43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49289"/>
          </a:xfrm>
          <a:prstGeom prst="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endParaRPr>
          </a:p>
        </p:txBody>
      </p:sp>
      <p:sp>
        <p:nvSpPr>
          <p:cNvPr id="37891" name="Subtitle 4"/>
          <p:cNvSpPr>
            <a:spLocks noGrp="1"/>
          </p:cNvSpPr>
          <p:nvPr>
            <p:ph type="subTitle" idx="1"/>
          </p:nvPr>
        </p:nvSpPr>
        <p:spPr>
          <a:xfrm>
            <a:off x="6753113" y="0"/>
            <a:ext cx="3560390" cy="704850"/>
          </a:xfrm>
        </p:spPr>
        <p:txBody>
          <a:bodyPr/>
          <a:lstStyle/>
          <a:p>
            <a:pPr marL="204005" marR="4559" indent="-193179">
              <a:lnSpc>
                <a:spcPts val="1579"/>
              </a:lnSpc>
              <a:spcBef>
                <a:spcPts val="256"/>
              </a:spcBef>
            </a:pPr>
            <a:r>
              <a:rPr lang="en-US" sz="1600" b="1" spc="-4" dirty="0">
                <a:solidFill>
                  <a:schemeClr val="bg1"/>
                </a:solidFill>
                <a:latin typeface="Britannic Bold"/>
                <a:cs typeface="Britannic Bold"/>
              </a:rPr>
              <a:t>Ministry of </a:t>
            </a:r>
            <a:r>
              <a:rPr lang="en-US" sz="1600" b="1" dirty="0">
                <a:solidFill>
                  <a:schemeClr val="bg1"/>
                </a:solidFill>
                <a:latin typeface="Britannic Bold"/>
                <a:cs typeface="Britannic Bold"/>
              </a:rPr>
              <a:t>higher</a:t>
            </a:r>
            <a:r>
              <a:rPr lang="en-US" sz="1600" b="1" spc="-49" dirty="0">
                <a:solidFill>
                  <a:schemeClr val="bg1"/>
                </a:solidFill>
                <a:latin typeface="Britannic Bold"/>
                <a:cs typeface="Britannic Bold"/>
              </a:rPr>
              <a:t> </a:t>
            </a:r>
            <a:r>
              <a:rPr lang="en-US" sz="1600" b="1" spc="-4" dirty="0">
                <a:solidFill>
                  <a:schemeClr val="bg1"/>
                </a:solidFill>
                <a:latin typeface="Britannic Bold"/>
                <a:cs typeface="Britannic Bold"/>
              </a:rPr>
              <a:t>Education  </a:t>
            </a:r>
            <a:r>
              <a:rPr lang="en-US" sz="1600" b="1" spc="-9" dirty="0">
                <a:solidFill>
                  <a:schemeClr val="bg1"/>
                </a:solidFill>
                <a:latin typeface="Britannic Bold"/>
                <a:cs typeface="Britannic Bold"/>
              </a:rPr>
              <a:t>and </a:t>
            </a:r>
            <a:r>
              <a:rPr lang="en-US" sz="1600" b="1" spc="-4" dirty="0">
                <a:solidFill>
                  <a:schemeClr val="bg1"/>
                </a:solidFill>
                <a:latin typeface="Britannic Bold"/>
                <a:cs typeface="Britannic Bold"/>
              </a:rPr>
              <a:t>Scientific</a:t>
            </a:r>
            <a:r>
              <a:rPr lang="en-US" sz="1600" b="1" spc="-13" dirty="0">
                <a:solidFill>
                  <a:schemeClr val="bg1"/>
                </a:solidFill>
                <a:latin typeface="Britannic Bold"/>
                <a:cs typeface="Britannic Bold"/>
              </a:rPr>
              <a:t> </a:t>
            </a:r>
            <a:r>
              <a:rPr lang="en-US" sz="1600" b="1" spc="-4" dirty="0">
                <a:solidFill>
                  <a:schemeClr val="bg1"/>
                </a:solidFill>
                <a:latin typeface="Britannic Bold"/>
                <a:cs typeface="Britannic Bold"/>
              </a:rPr>
              <a:t>Research</a:t>
            </a:r>
            <a:endParaRPr lang="en-US" sz="1600" b="1" dirty="0">
              <a:solidFill>
                <a:schemeClr val="bg1"/>
              </a:solidFill>
              <a:latin typeface="Britannic Bold"/>
              <a:cs typeface="Britannic Bold"/>
            </a:endParaRPr>
          </a:p>
        </p:txBody>
      </p:sp>
      <p:sp>
        <p:nvSpPr>
          <p:cNvPr id="6" name="Subtitle 4"/>
          <p:cNvSpPr txBox="1">
            <a:spLocks/>
          </p:cNvSpPr>
          <p:nvPr/>
        </p:nvSpPr>
        <p:spPr>
          <a:xfrm>
            <a:off x="1937792" y="0"/>
            <a:ext cx="3758158" cy="64928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660"/>
              </a:lnSpc>
              <a:spcBef>
                <a:spcPts val="85"/>
              </a:spcBef>
              <a:spcAft>
                <a:spcPts val="0"/>
              </a:spcAft>
              <a:buClrTx/>
              <a:buSzTx/>
            </a:pPr>
            <a:r>
              <a:rPr lang="en-US" sz="1600" b="1" cap="none" spc="-4" dirty="0">
                <a:solidFill>
                  <a:schemeClr val="bg1"/>
                </a:solidFill>
                <a:latin typeface="Britannic Bold"/>
                <a:cs typeface="Britannic Bold"/>
              </a:rPr>
              <a:t>University of</a:t>
            </a:r>
            <a:r>
              <a:rPr lang="en-US" sz="1600" b="1" cap="none" spc="-22" dirty="0">
                <a:solidFill>
                  <a:schemeClr val="bg1"/>
                </a:solidFill>
                <a:latin typeface="Britannic Bold"/>
                <a:cs typeface="Britannic Bold"/>
              </a:rPr>
              <a:t> </a:t>
            </a:r>
            <a:r>
              <a:rPr lang="en-US" sz="1600" b="1" cap="none" spc="-4" dirty="0" err="1">
                <a:solidFill>
                  <a:schemeClr val="bg1"/>
                </a:solidFill>
                <a:latin typeface="Britannic Bold"/>
                <a:cs typeface="Britannic Bold"/>
              </a:rPr>
              <a:t>Basrah</a:t>
            </a:r>
            <a:endParaRPr lang="en-US" sz="1600" b="1" cap="none" spc="0" dirty="0">
              <a:solidFill>
                <a:schemeClr val="bg1"/>
              </a:solidFill>
              <a:latin typeface="Britannic Bold"/>
              <a:cs typeface="Britannic Bold"/>
            </a:endParaRPr>
          </a:p>
          <a:p>
            <a:pPr algn="ctr">
              <a:lnSpc>
                <a:spcPts val="1660"/>
              </a:lnSpc>
              <a:spcBef>
                <a:spcPts val="0"/>
              </a:spcBef>
              <a:spcAft>
                <a:spcPts val="0"/>
              </a:spcAft>
              <a:buClrTx/>
              <a:buSzTx/>
            </a:pPr>
            <a:r>
              <a:rPr lang="en-US" sz="1600" b="1" cap="none" spc="-4" dirty="0">
                <a:solidFill>
                  <a:schemeClr val="bg1"/>
                </a:solidFill>
                <a:latin typeface="Britannic Bold"/>
                <a:cs typeface="Britannic Bold"/>
              </a:rPr>
              <a:t>Al-</a:t>
            </a:r>
            <a:r>
              <a:rPr lang="en-US" sz="1600" b="1" cap="none" spc="-4" dirty="0" err="1">
                <a:solidFill>
                  <a:schemeClr val="bg1"/>
                </a:solidFill>
                <a:latin typeface="Britannic Bold"/>
                <a:cs typeface="Britannic Bold"/>
              </a:rPr>
              <a:t>Zahraa</a:t>
            </a:r>
            <a:r>
              <a:rPr lang="en-US" sz="1600" b="1" cap="none" spc="-4" dirty="0">
                <a:solidFill>
                  <a:schemeClr val="bg1"/>
                </a:solidFill>
                <a:latin typeface="Britannic Bold"/>
                <a:cs typeface="Britannic Bold"/>
              </a:rPr>
              <a:t> College of </a:t>
            </a:r>
            <a:r>
              <a:rPr lang="en-US" sz="1600" b="1" cap="none" spc="0" dirty="0">
                <a:solidFill>
                  <a:schemeClr val="bg1"/>
                </a:solidFill>
                <a:latin typeface="Britannic Bold"/>
                <a:cs typeface="Britannic Bold"/>
              </a:rPr>
              <a:t>Medicine</a:t>
            </a:r>
            <a:r>
              <a:rPr lang="en-US" sz="1600" b="1" cap="none" spc="-63" dirty="0">
                <a:solidFill>
                  <a:schemeClr val="bg1"/>
                </a:solidFill>
                <a:latin typeface="Britannic Bold"/>
                <a:cs typeface="Britannic Bold"/>
              </a:rPr>
              <a:t> </a:t>
            </a:r>
            <a:endParaRPr lang="en-US" sz="1600" b="1" cap="none" spc="0" dirty="0">
              <a:solidFill>
                <a:schemeClr val="bg1"/>
              </a:solidFill>
              <a:latin typeface="Britannic Bold"/>
              <a:cs typeface="Britannic Bold"/>
            </a:endParaRPr>
          </a:p>
        </p:txBody>
      </p:sp>
      <p:pic>
        <p:nvPicPr>
          <p:cNvPr id="10" name="Picture 2"/>
          <p:cNvPicPr>
            <a:picLocks noChangeAspect="1"/>
          </p:cNvPicPr>
          <p:nvPr/>
        </p:nvPicPr>
        <p:blipFill rotWithShape="1">
          <a:blip r:embed="rId3"/>
          <a:srcRect b="10740"/>
          <a:stretch/>
        </p:blipFill>
        <p:spPr>
          <a:xfrm>
            <a:off x="5519937" y="13"/>
            <a:ext cx="932405" cy="6492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67" y="1062237"/>
            <a:ext cx="11591526" cy="5488454"/>
          </a:xfrm>
          <a:prstGeom prst="rect">
            <a:avLst/>
          </a:prstGeom>
        </p:spPr>
      </p:pic>
    </p:spTree>
    <p:extLst>
      <p:ext uri="{BB962C8B-B14F-4D97-AF65-F5344CB8AC3E}">
        <p14:creationId xmlns:p14="http://schemas.microsoft.com/office/powerpoint/2010/main" val="3676702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3176</Words>
  <Application>Microsoft Office PowerPoint</Application>
  <PresentationFormat>Widescreen</PresentationFormat>
  <Paragraphs>372</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Britannic Bold</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AL-NABAA-X</dc:creator>
  <cp:lastModifiedBy>Mohammed Adel</cp:lastModifiedBy>
  <cp:revision>14</cp:revision>
  <dcterms:created xsi:type="dcterms:W3CDTF">2022-09-08T19:55:06Z</dcterms:created>
  <dcterms:modified xsi:type="dcterms:W3CDTF">2022-09-11T16:00:27Z</dcterms:modified>
</cp:coreProperties>
</file>